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71" r:id="rId3"/>
    <p:sldId id="257" r:id="rId4"/>
    <p:sldId id="272" r:id="rId5"/>
    <p:sldId id="302" r:id="rId6"/>
    <p:sldId id="273" r:id="rId7"/>
    <p:sldId id="274" r:id="rId8"/>
    <p:sldId id="275" r:id="rId9"/>
    <p:sldId id="276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303" r:id="rId20"/>
    <p:sldId id="287" r:id="rId21"/>
    <p:sldId id="288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289" r:id="rId31"/>
    <p:sldId id="290" r:id="rId32"/>
    <p:sldId id="291" r:id="rId33"/>
    <p:sldId id="292" r:id="rId34"/>
    <p:sldId id="293" r:id="rId35"/>
  </p:sldIdLst>
  <p:sldSz cx="18288000" cy="10287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Muli Regular" panose="020B0604020202020204" charset="0"/>
      <p:regular r:id="rId42"/>
    </p:embeddedFont>
    <p:embeddedFont>
      <p:font typeface="Muli Regular 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B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94374" autoAdjust="0"/>
  </p:normalViewPr>
  <p:slideViewPr>
    <p:cSldViewPr>
      <p:cViewPr varScale="1">
        <p:scale>
          <a:sx n="52" d="100"/>
          <a:sy n="52" d="100"/>
        </p:scale>
        <p:origin x="725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3179A-5743-470A-855B-7D416B46A5E2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3BE9C-12B2-4CB1-AD71-96B8DED2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65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3BE9C-12B2-4CB1-AD71-96B8DED278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81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3BE9C-12B2-4CB1-AD71-96B8DED278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3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3.wmf"/><Relationship Id="rId7" Type="http://schemas.openxmlformats.org/officeDocument/2006/relationships/oleObject" Target="../embeddings/oleObject3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wmf"/><Relationship Id="rId11" Type="http://schemas.openxmlformats.org/officeDocument/2006/relationships/image" Target="../media/image3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6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7.wmf"/><Relationship Id="rId7" Type="http://schemas.openxmlformats.org/officeDocument/2006/relationships/image" Target="../media/image1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1.wmf"/><Relationship Id="rId4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4.wmf"/><Relationship Id="rId4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wmf"/><Relationship Id="rId7" Type="http://schemas.openxmlformats.org/officeDocument/2006/relationships/image" Target="../media/image28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29.wmf"/><Relationship Id="rId7" Type="http://schemas.openxmlformats.org/officeDocument/2006/relationships/image" Target="../media/image31.wmf"/><Relationship Id="rId12" Type="http://schemas.openxmlformats.org/officeDocument/2006/relationships/image" Target="../media/image3.png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33.wmf"/><Relationship Id="rId5" Type="http://schemas.openxmlformats.org/officeDocument/2006/relationships/image" Target="../media/image30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3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2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36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48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1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8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1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3.png"/><Relationship Id="rId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962650" y="2826894"/>
            <a:ext cx="65913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dirty="0">
                <a:solidFill>
                  <a:srgbClr val="10B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 TRÌNH BÀI TẬP LỚN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09700" y="3491472"/>
            <a:ext cx="15697200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0"/>
              </a:lnSpc>
            </a:pPr>
            <a:r>
              <a:rPr lang="en-US" sz="1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21EF46E-0479-474E-909E-A07EAD3963E2}"/>
              </a:ext>
            </a:extLst>
          </p:cNvPr>
          <p:cNvSpPr txBox="1"/>
          <p:nvPr/>
        </p:nvSpPr>
        <p:spPr>
          <a:xfrm>
            <a:off x="2971800" y="386723"/>
            <a:ext cx="12573000" cy="156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10B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 HỌC BÁCH KHOA – ĐẠI HỌC QUỐC GIA TP.HCM</a:t>
            </a:r>
          </a:p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10B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CƠ KHÍ  - BỘ MÔN CƠ ĐIỆN TỬ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080922-1726-4DED-97CE-C926B67CF0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800" y="263435"/>
            <a:ext cx="1979818" cy="1800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84E427-D7E2-4C11-9771-403099BC13FC}"/>
              </a:ext>
            </a:extLst>
          </p:cNvPr>
          <p:cNvCxnSpPr>
            <a:cxnSpLocks/>
          </p:cNvCxnSpPr>
          <p:nvPr/>
        </p:nvCxnSpPr>
        <p:spPr>
          <a:xfrm flipV="1">
            <a:off x="22485" y="2320352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07F65E3A-78C9-432E-8C7F-A14EF2DBB8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5"/>
          <a:stretch/>
        </p:blipFill>
        <p:spPr>
          <a:xfrm>
            <a:off x="51216" y="6130950"/>
            <a:ext cx="3664598" cy="41491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361DCB-7052-4AB2-981B-EAB201D2E1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5"/>
          <a:stretch/>
        </p:blipFill>
        <p:spPr>
          <a:xfrm flipH="1">
            <a:off x="14572186" y="6130950"/>
            <a:ext cx="3664598" cy="4149180"/>
          </a:xfrm>
          <a:prstGeom prst="rect">
            <a:avLst/>
          </a:prstGeom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0CA1FDE2-E373-44FA-9F6F-6A55C323F99F}"/>
              </a:ext>
            </a:extLst>
          </p:cNvPr>
          <p:cNvSpPr txBox="1"/>
          <p:nvPr/>
        </p:nvSpPr>
        <p:spPr>
          <a:xfrm>
            <a:off x="3543300" y="9669444"/>
            <a:ext cx="11430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</a:t>
            </a:r>
            <a:r>
              <a:rPr lang="en-US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Minh, </a:t>
            </a:r>
            <a:r>
              <a:rPr lang="en-US" sz="3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23 </a:t>
            </a:r>
            <a:r>
              <a:rPr lang="en-US" sz="3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08 </a:t>
            </a:r>
            <a:r>
              <a:rPr lang="en-US" sz="3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61C18CEF-5C08-4FFA-A735-957E97503B1A}"/>
              </a:ext>
            </a:extLst>
          </p:cNvPr>
          <p:cNvSpPr txBox="1"/>
          <p:nvPr/>
        </p:nvSpPr>
        <p:spPr>
          <a:xfrm>
            <a:off x="4610100" y="5675082"/>
            <a:ext cx="9296400" cy="3785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rgbClr val="10B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GVHD: THẦY PHẠM CÔNG BẰNG</a:t>
            </a:r>
          </a:p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rgbClr val="10B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LỚP: DT01</a:t>
            </a:r>
          </a:p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rgbClr val="10B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THỰC HIỆN: HATD_ROBOT</a:t>
            </a:r>
          </a:p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rgbClr val="10B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 TÀI: </a:t>
            </a:r>
            <a:r>
              <a:rPr lang="en-US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EPSON S5 SERIES 6 AXIS ROBOT</a:t>
            </a:r>
          </a:p>
          <a:p>
            <a:pPr algn="ctr">
              <a:lnSpc>
                <a:spcPts val="3600"/>
              </a:lnSpc>
            </a:pPr>
            <a:endParaRPr lang="en-US" sz="3600" b="1" dirty="0">
              <a:solidFill>
                <a:srgbClr val="10B5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48006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 ĐỘNG HỌC THUẬN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4">
            <a:extLst>
              <a:ext uri="{FF2B5EF4-FFF2-40B4-BE49-F238E27FC236}">
                <a16:creationId xmlns:a16="http://schemas.microsoft.com/office/drawing/2014/main" id="{3E380BEB-1F7F-457F-B91C-4393DB5D4319}"/>
              </a:ext>
            </a:extLst>
          </p:cNvPr>
          <p:cNvSpPr txBox="1"/>
          <p:nvPr/>
        </p:nvSpPr>
        <p:spPr>
          <a:xfrm>
            <a:off x="609600" y="1243687"/>
            <a:ext cx="6858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3.2. Ma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trận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biến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đổi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thuần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nhất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2928E0C0-5FD6-40DA-A34A-715CC8313A52}"/>
              </a:ext>
            </a:extLst>
          </p:cNvPr>
          <p:cNvSpPr txBox="1"/>
          <p:nvPr/>
        </p:nvSpPr>
        <p:spPr>
          <a:xfrm>
            <a:off x="609600" y="1914062"/>
            <a:ext cx="12316287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trận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khâu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cận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9E1FAE-FBED-48C9-BD09-FEDD9AFE5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248BA77-B4B4-4238-985D-6C7F98C5BD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428050"/>
              </p:ext>
            </p:extLst>
          </p:nvPr>
        </p:nvGraphicFramePr>
        <p:xfrm>
          <a:off x="612058" y="2571613"/>
          <a:ext cx="8726555" cy="2377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32200" imgH="990600" progId="Equation.DSMT4">
                  <p:embed/>
                </p:oleObj>
              </mc:Choice>
              <mc:Fallback>
                <p:oleObj name="Equation" r:id="rId2" imgW="3632200" imgH="990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058" y="2571613"/>
                        <a:ext cx="8726555" cy="23778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8A65B1EB-5AA4-455B-873D-A8BA5BD49C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8731884"/>
                  </p:ext>
                </p:extLst>
              </p:nvPr>
            </p:nvGraphicFramePr>
            <p:xfrm>
              <a:off x="12807345" y="1831684"/>
              <a:ext cx="5328255" cy="31178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25544">
                      <a:extLst>
                        <a:ext uri="{9D8B030D-6E8A-4147-A177-3AD203B41FA5}">
                          <a16:colId xmlns:a16="http://schemas.microsoft.com/office/drawing/2014/main" val="1196642445"/>
                        </a:ext>
                      </a:extLst>
                    </a:gridCol>
                    <a:gridCol w="1106732">
                      <a:extLst>
                        <a:ext uri="{9D8B030D-6E8A-4147-A177-3AD203B41FA5}">
                          <a16:colId xmlns:a16="http://schemas.microsoft.com/office/drawing/2014/main" val="2787039189"/>
                        </a:ext>
                      </a:extLst>
                    </a:gridCol>
                    <a:gridCol w="1299208">
                      <a:extLst>
                        <a:ext uri="{9D8B030D-6E8A-4147-A177-3AD203B41FA5}">
                          <a16:colId xmlns:a16="http://schemas.microsoft.com/office/drawing/2014/main" val="43219572"/>
                        </a:ext>
                      </a:extLst>
                    </a:gridCol>
                    <a:gridCol w="1236867">
                      <a:extLst>
                        <a:ext uri="{9D8B030D-6E8A-4147-A177-3AD203B41FA5}">
                          <a16:colId xmlns:a16="http://schemas.microsoft.com/office/drawing/2014/main" val="948656634"/>
                        </a:ext>
                      </a:extLst>
                    </a:gridCol>
                    <a:gridCol w="1059904">
                      <a:extLst>
                        <a:ext uri="{9D8B030D-6E8A-4147-A177-3AD203B41FA5}">
                          <a16:colId xmlns:a16="http://schemas.microsoft.com/office/drawing/2014/main" val="3919527452"/>
                        </a:ext>
                      </a:extLst>
                    </a:gridCol>
                  </a:tblGrid>
                  <a:tr h="77945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B0F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23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30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3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23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3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30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3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23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300" b="1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30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3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3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3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30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3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23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3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8984540"/>
                      </a:ext>
                    </a:extLst>
                  </a:tr>
                  <a:tr h="77945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300" dirty="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23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30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3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3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3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B0F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−90°</m:t>
                                </m:r>
                              </m:oMath>
                            </m:oMathPara>
                          </a14:m>
                          <a:endParaRPr lang="en-US" sz="23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30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3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3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3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30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3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3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300" b="1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25680276"/>
                      </a:ext>
                    </a:extLst>
                  </a:tr>
                  <a:tr h="77945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300" dirty="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23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30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3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3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3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300" dirty="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23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300" dirty="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23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30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3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3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3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31201198"/>
                      </a:ext>
                    </a:extLst>
                  </a:tr>
                  <a:tr h="77945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30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en-US" sz="2300" b="1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30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3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3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3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300" smtClean="0">
                                    <a:solidFill>
                                      <a:srgbClr val="00B0F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−90°</m:t>
                                </m:r>
                              </m:oMath>
                            </m:oMathPara>
                          </a14:m>
                          <a:endParaRPr lang="en-US" sz="23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300" dirty="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23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30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3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3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3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433277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8A65B1EB-5AA4-455B-873D-A8BA5BD49C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8731884"/>
                  </p:ext>
                </p:extLst>
              </p:nvPr>
            </p:nvGraphicFramePr>
            <p:xfrm>
              <a:off x="12807345" y="1831684"/>
              <a:ext cx="5328255" cy="31178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25544">
                      <a:extLst>
                        <a:ext uri="{9D8B030D-6E8A-4147-A177-3AD203B41FA5}">
                          <a16:colId xmlns:a16="http://schemas.microsoft.com/office/drawing/2014/main" val="1196642445"/>
                        </a:ext>
                      </a:extLst>
                    </a:gridCol>
                    <a:gridCol w="1106732">
                      <a:extLst>
                        <a:ext uri="{9D8B030D-6E8A-4147-A177-3AD203B41FA5}">
                          <a16:colId xmlns:a16="http://schemas.microsoft.com/office/drawing/2014/main" val="2787039189"/>
                        </a:ext>
                      </a:extLst>
                    </a:gridCol>
                    <a:gridCol w="1299208">
                      <a:extLst>
                        <a:ext uri="{9D8B030D-6E8A-4147-A177-3AD203B41FA5}">
                          <a16:colId xmlns:a16="http://schemas.microsoft.com/office/drawing/2014/main" val="43219572"/>
                        </a:ext>
                      </a:extLst>
                    </a:gridCol>
                    <a:gridCol w="1236867">
                      <a:extLst>
                        <a:ext uri="{9D8B030D-6E8A-4147-A177-3AD203B41FA5}">
                          <a16:colId xmlns:a16="http://schemas.microsoft.com/office/drawing/2014/main" val="948656634"/>
                        </a:ext>
                      </a:extLst>
                    </a:gridCol>
                    <a:gridCol w="1059904">
                      <a:extLst>
                        <a:ext uri="{9D8B030D-6E8A-4147-A177-3AD203B41FA5}">
                          <a16:colId xmlns:a16="http://schemas.microsoft.com/office/drawing/2014/main" val="3919527452"/>
                        </a:ext>
                      </a:extLst>
                    </a:gridCol>
                  </a:tblGrid>
                  <a:tr h="7794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13" t="-2344" r="-756311" b="-305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8564" t="-2344" r="-330387" b="-305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4112" t="-2344" r="-179439" b="-305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6798" t="-2344" r="-89163" b="-305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4598" t="-2344" r="-4023" b="-305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8984540"/>
                      </a:ext>
                    </a:extLst>
                  </a:tr>
                  <a:tr h="77945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300" dirty="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23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8564" t="-102344" r="-330387" b="-205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4112" t="-102344" r="-179439" b="-205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6798" t="-102344" r="-89163" b="-205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4598" t="-102344" r="-4023" b="-205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5680276"/>
                      </a:ext>
                    </a:extLst>
                  </a:tr>
                  <a:tr h="77945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300" dirty="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23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8564" t="-202344" r="-330387" b="-105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300" dirty="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23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300" dirty="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23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4598" t="-202344" r="-4023" b="-105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1201198"/>
                      </a:ext>
                    </a:extLst>
                  </a:tr>
                  <a:tr h="77945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30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en-US" sz="2300" b="1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8564" t="-302344" r="-330387" b="-5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4112" t="-302344" r="-179439" b="-5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300" dirty="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23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2972" marR="72972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4598" t="-302344" r="-4023" b="-5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332779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5C372D30-96BA-4165-94AC-5A8D5D835E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411500"/>
              </p:ext>
            </p:extLst>
          </p:nvPr>
        </p:nvGraphicFramePr>
        <p:xfrm>
          <a:off x="100757" y="6377225"/>
          <a:ext cx="5701145" cy="2265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89200" imgH="990600" progId="Equation.DSMT4">
                  <p:embed/>
                </p:oleObj>
              </mc:Choice>
              <mc:Fallback>
                <p:oleObj name="Equation" r:id="rId5" imgW="2489200" imgH="990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757" y="6377225"/>
                        <a:ext cx="5701145" cy="22659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0942C90F-8A57-415C-A9A5-CC834F3868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756599"/>
              </p:ext>
            </p:extLst>
          </p:nvPr>
        </p:nvGraphicFramePr>
        <p:xfrm>
          <a:off x="6488040" y="6362700"/>
          <a:ext cx="5701145" cy="2280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76500" imgH="990600" progId="Equation.DSMT4">
                  <p:embed/>
                </p:oleObj>
              </mc:Choice>
              <mc:Fallback>
                <p:oleObj name="Equation" r:id="rId7" imgW="2476500" imgH="990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8040" y="6362700"/>
                        <a:ext cx="5701145" cy="22804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A3A83F86-42A0-44F9-B57C-276BCEA84D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419933"/>
              </p:ext>
            </p:extLst>
          </p:nvPr>
        </p:nvGraphicFramePr>
        <p:xfrm>
          <a:off x="12434455" y="6397076"/>
          <a:ext cx="5701145" cy="2226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40000" imgH="990600" progId="Equation.DSMT4">
                  <p:embed/>
                </p:oleObj>
              </mc:Choice>
              <mc:Fallback>
                <p:oleObj name="Equation" r:id="rId9" imgW="2540000" imgH="990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4455" y="6397076"/>
                        <a:ext cx="5701145" cy="22262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7">
            <a:extLst>
              <a:ext uri="{FF2B5EF4-FFF2-40B4-BE49-F238E27FC236}">
                <a16:creationId xmlns:a16="http://schemas.microsoft.com/office/drawing/2014/main" id="{66085E6D-E058-4181-AB22-5BCB9542B514}"/>
              </a:ext>
            </a:extLst>
          </p:cNvPr>
          <p:cNvSpPr txBox="1"/>
          <p:nvPr/>
        </p:nvSpPr>
        <p:spPr>
          <a:xfrm>
            <a:off x="614516" y="5337497"/>
            <a:ext cx="12316287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D-H, ta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81EA16-6451-46D4-8664-039F2FB5E2B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33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48006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 ĐỘNG HỌC THUẬN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4">
            <a:extLst>
              <a:ext uri="{FF2B5EF4-FFF2-40B4-BE49-F238E27FC236}">
                <a16:creationId xmlns:a16="http://schemas.microsoft.com/office/drawing/2014/main" id="{3E380BEB-1F7F-457F-B91C-4393DB5D4319}"/>
              </a:ext>
            </a:extLst>
          </p:cNvPr>
          <p:cNvSpPr txBox="1"/>
          <p:nvPr/>
        </p:nvSpPr>
        <p:spPr>
          <a:xfrm>
            <a:off x="609600" y="1243687"/>
            <a:ext cx="6858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3.2. Ma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trận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biến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đổi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thuần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nhất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2928E0C0-5FD6-40DA-A34A-715CC8313A52}"/>
              </a:ext>
            </a:extLst>
          </p:cNvPr>
          <p:cNvSpPr txBox="1"/>
          <p:nvPr/>
        </p:nvSpPr>
        <p:spPr>
          <a:xfrm>
            <a:off x="609600" y="2069952"/>
            <a:ext cx="12316287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trận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biến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đổi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từ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khâu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3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về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khâu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0: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9E1FAE-FBED-48C9-BD09-FEDD9AFE5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8B83762-2B9E-4503-9006-B5D72EDFAD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276736"/>
              </p:ext>
            </p:extLst>
          </p:nvPr>
        </p:nvGraphicFramePr>
        <p:xfrm>
          <a:off x="2205400" y="3460296"/>
          <a:ext cx="13877199" cy="3366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78300" imgH="1016000" progId="Equation.DSMT4">
                  <p:embed/>
                </p:oleObj>
              </mc:Choice>
              <mc:Fallback>
                <p:oleObj name="Equation" r:id="rId2" imgW="4178300" imgH="1016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400" y="3460296"/>
                        <a:ext cx="13877199" cy="33664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DA684149-7EF9-4C68-A43C-F9C410BA3EA4}"/>
              </a:ext>
            </a:extLst>
          </p:cNvPr>
          <p:cNvGrpSpPr/>
          <p:nvPr/>
        </p:nvGrpSpPr>
        <p:grpSpPr>
          <a:xfrm>
            <a:off x="6816248" y="3413575"/>
            <a:ext cx="9368975" cy="5274465"/>
            <a:chOff x="6816248" y="3413575"/>
            <a:chExt cx="9368975" cy="52744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553E2F-232A-430C-ACE8-7CE6B16E01C6}"/>
                </a:ext>
              </a:extLst>
            </p:cNvPr>
            <p:cNvSpPr/>
            <p:nvPr/>
          </p:nvSpPr>
          <p:spPr>
            <a:xfrm>
              <a:off x="7010400" y="3413575"/>
              <a:ext cx="4038601" cy="25976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2700"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B65C08E-6115-4C47-B14A-548816B7A39A}"/>
                </a:ext>
              </a:extLst>
            </p:cNvPr>
            <p:cNvSpPr/>
            <p:nvPr/>
          </p:nvSpPr>
          <p:spPr>
            <a:xfrm>
              <a:off x="11430000" y="3413575"/>
              <a:ext cx="4424001" cy="259760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2700"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4835E5B3-AE7F-4BC6-AE21-4A97F26F2C54}"/>
                </a:ext>
              </a:extLst>
            </p:cNvPr>
            <p:cNvSpPr/>
            <p:nvPr/>
          </p:nvSpPr>
          <p:spPr>
            <a:xfrm>
              <a:off x="7848600" y="6149966"/>
              <a:ext cx="762000" cy="156540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755C9E35-7E74-47AE-9A84-ECC3FDCE15B7}"/>
                </a:ext>
              </a:extLst>
            </p:cNvPr>
            <p:cNvSpPr/>
            <p:nvPr/>
          </p:nvSpPr>
          <p:spPr>
            <a:xfrm>
              <a:off x="14401800" y="6143821"/>
              <a:ext cx="762000" cy="1565409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26253773-CA2F-41D2-AF4B-88D8837E88A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1652830"/>
                </p:ext>
              </p:extLst>
            </p:nvPr>
          </p:nvGraphicFramePr>
          <p:xfrm>
            <a:off x="6816248" y="7771271"/>
            <a:ext cx="2826704" cy="9167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825142" imgH="266584" progId="Equation.DSMT4">
                    <p:embed/>
                  </p:oleObj>
                </mc:Choice>
                <mc:Fallback>
                  <p:oleObj name="Equation" r:id="rId4" imgW="825142" imgH="266584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16248" y="7771271"/>
                          <a:ext cx="2826704" cy="91676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8FA3EEBF-3E22-4B96-9882-CE6B732DEF3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4823880"/>
                </p:ext>
              </p:extLst>
            </p:nvPr>
          </p:nvGraphicFramePr>
          <p:xfrm>
            <a:off x="13380377" y="7768207"/>
            <a:ext cx="2804846" cy="9167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812447" imgH="266584" progId="Equation.DSMT4">
                    <p:embed/>
                  </p:oleObj>
                </mc:Choice>
                <mc:Fallback>
                  <p:oleObj name="Equation" r:id="rId6" imgW="812447" imgH="266584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80377" y="7768207"/>
                          <a:ext cx="2804846" cy="91675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06598B3-B49A-4092-86AB-12E34B7C7FE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5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48006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 ĐỘNG HỌC THUẬN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4">
            <a:extLst>
              <a:ext uri="{FF2B5EF4-FFF2-40B4-BE49-F238E27FC236}">
                <a16:creationId xmlns:a16="http://schemas.microsoft.com/office/drawing/2014/main" id="{3E380BEB-1F7F-457F-B91C-4393DB5D4319}"/>
              </a:ext>
            </a:extLst>
          </p:cNvPr>
          <p:cNvSpPr txBox="1"/>
          <p:nvPr/>
        </p:nvSpPr>
        <p:spPr>
          <a:xfrm>
            <a:off x="609600" y="1243687"/>
            <a:ext cx="4648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3.3.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Kiểm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bài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toán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7">
                <a:extLst>
                  <a:ext uri="{FF2B5EF4-FFF2-40B4-BE49-F238E27FC236}">
                    <a16:creationId xmlns:a16="http://schemas.microsoft.com/office/drawing/2014/main" id="{2928E0C0-5FD6-40DA-A34A-715CC8313A52}"/>
                  </a:ext>
                </a:extLst>
              </p:cNvPr>
              <p:cNvSpPr txBox="1"/>
              <p:nvPr/>
            </p:nvSpPr>
            <p:spPr>
              <a:xfrm>
                <a:off x="609600" y="2069952"/>
                <a:ext cx="6781799" cy="4488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36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Trường </a:t>
                </a:r>
                <a:r>
                  <a:rPr lang="en-US" sz="3600" dirty="0" err="1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hợp</a:t>
                </a:r>
                <a:r>
                  <a:rPr lang="en-US" sz="36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1</a:t>
                </a: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𝜃</m:t>
                    </m:r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𝑑𝑒𝑔</m:t>
                    </m:r>
                  </m:oMath>
                </a14:m>
                <a:endParaRPr kumimoji="0" 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7">
                <a:extLst>
                  <a:ext uri="{FF2B5EF4-FFF2-40B4-BE49-F238E27FC236}">
                    <a16:creationId xmlns:a16="http://schemas.microsoft.com/office/drawing/2014/main" id="{2928E0C0-5FD6-40DA-A34A-715CC8313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069952"/>
                <a:ext cx="6781799" cy="448841"/>
              </a:xfrm>
              <a:prstGeom prst="rect">
                <a:avLst/>
              </a:prstGeom>
              <a:blipFill>
                <a:blip r:embed="rId2"/>
                <a:stretch>
                  <a:fillRect l="-4047" t="-54795" b="-6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99E1FAE-FBED-48C9-BD09-FEDD9AFE5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0C812-BFCF-4A3E-BCCE-FA461299B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72883"/>
            <a:ext cx="8726118" cy="4944165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E53B1164-ED0C-46D6-9F06-9E5C4D67485E}"/>
              </a:ext>
            </a:extLst>
          </p:cNvPr>
          <p:cNvSpPr txBox="1"/>
          <p:nvPr/>
        </p:nvSpPr>
        <p:spPr>
          <a:xfrm>
            <a:off x="1881565" y="8411465"/>
            <a:ext cx="6182187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phỏng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F130731-944A-4DD9-8840-EAD1C6463D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6130097"/>
              </p:ext>
            </p:extLst>
          </p:nvPr>
        </p:nvGraphicFramePr>
        <p:xfrm>
          <a:off x="10290740" y="2983306"/>
          <a:ext cx="6545719" cy="2761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65300" imgH="749300" progId="Equation.DSMT4">
                  <p:embed/>
                </p:oleObj>
              </mc:Choice>
              <mc:Fallback>
                <p:oleObj name="Equation" r:id="rId4" imgW="1765300" imgH="749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90740" y="2983306"/>
                        <a:ext cx="6545719" cy="27616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7">
            <a:extLst>
              <a:ext uri="{FF2B5EF4-FFF2-40B4-BE49-F238E27FC236}">
                <a16:creationId xmlns:a16="http://schemas.microsoft.com/office/drawing/2014/main" id="{4F692B6C-8626-45E7-A7A1-2A8F68FEF32E}"/>
              </a:ext>
            </a:extLst>
          </p:cNvPr>
          <p:cNvSpPr txBox="1"/>
          <p:nvPr/>
        </p:nvSpPr>
        <p:spPr>
          <a:xfrm>
            <a:off x="10290740" y="7105679"/>
            <a:ext cx="4686301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Khớp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phỏng</a:t>
            </a:r>
            <a:endParaRPr kumimoji="0" lang="en-US" sz="3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CE45E38-4846-43ED-AE07-4CF1262942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12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48006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 ĐỘNG HỌC THUẬN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4">
            <a:extLst>
              <a:ext uri="{FF2B5EF4-FFF2-40B4-BE49-F238E27FC236}">
                <a16:creationId xmlns:a16="http://schemas.microsoft.com/office/drawing/2014/main" id="{3E380BEB-1F7F-457F-B91C-4393DB5D4319}"/>
              </a:ext>
            </a:extLst>
          </p:cNvPr>
          <p:cNvSpPr txBox="1"/>
          <p:nvPr/>
        </p:nvSpPr>
        <p:spPr>
          <a:xfrm>
            <a:off x="609600" y="1243687"/>
            <a:ext cx="4648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3.3.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Kiểm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bài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toán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7">
                <a:extLst>
                  <a:ext uri="{FF2B5EF4-FFF2-40B4-BE49-F238E27FC236}">
                    <a16:creationId xmlns:a16="http://schemas.microsoft.com/office/drawing/2014/main" id="{2928E0C0-5FD6-40DA-A34A-715CC8313A52}"/>
                  </a:ext>
                </a:extLst>
              </p:cNvPr>
              <p:cNvSpPr txBox="1"/>
              <p:nvPr/>
            </p:nvSpPr>
            <p:spPr>
              <a:xfrm>
                <a:off x="609600" y="2069952"/>
                <a:ext cx="7696200" cy="4488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Trường </a:t>
                </a:r>
                <a:r>
                  <a:rPr kumimoji="0" lang="en-US" sz="3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hợp</a:t>
                </a: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2: </a:t>
                </a:r>
                <a14:m>
                  <m:oMath xmlns:m="http://schemas.openxmlformats.org/officeDocument/2006/math"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𝜃</m:t>
                    </m:r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90</m:t>
                              </m:r>
                            </m:e>
                            <m:e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−90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𝑑𝑒𝑔</m:t>
                    </m:r>
                  </m:oMath>
                </a14:m>
                <a:endParaRPr kumimoji="0" 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7">
                <a:extLst>
                  <a:ext uri="{FF2B5EF4-FFF2-40B4-BE49-F238E27FC236}">
                    <a16:creationId xmlns:a16="http://schemas.microsoft.com/office/drawing/2014/main" id="{2928E0C0-5FD6-40DA-A34A-715CC8313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069952"/>
                <a:ext cx="7696200" cy="448841"/>
              </a:xfrm>
              <a:prstGeom prst="rect">
                <a:avLst/>
              </a:prstGeom>
              <a:blipFill>
                <a:blip r:embed="rId2"/>
                <a:stretch>
                  <a:fillRect l="-3563" t="-54795" b="-6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99E1FAE-FBED-48C9-BD09-FEDD9AFE5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E53B1164-ED0C-46D6-9F06-9E5C4D67485E}"/>
              </a:ext>
            </a:extLst>
          </p:cNvPr>
          <p:cNvSpPr txBox="1"/>
          <p:nvPr/>
        </p:nvSpPr>
        <p:spPr>
          <a:xfrm>
            <a:off x="1524327" y="8115074"/>
            <a:ext cx="6182187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Kiểm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tư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thế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robot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bằng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mô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phỏng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trong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trường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hợp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4F692B6C-8626-45E7-A7A1-2A8F68FEF32E}"/>
              </a:ext>
            </a:extLst>
          </p:cNvPr>
          <p:cNvSpPr txBox="1"/>
          <p:nvPr/>
        </p:nvSpPr>
        <p:spPr>
          <a:xfrm>
            <a:off x="10290740" y="7105679"/>
            <a:ext cx="4686301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Khớp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với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mô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phỏng</a:t>
            </a:r>
            <a:endParaRPr kumimoji="0" lang="en-US" sz="3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F3B0A-C485-459B-9682-15EC87DA8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708679"/>
            <a:ext cx="8011643" cy="4915586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0DC0A9D-6D35-449E-A98E-EF507A28B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4285082"/>
              </p:ext>
            </p:extLst>
          </p:nvPr>
        </p:nvGraphicFramePr>
        <p:xfrm>
          <a:off x="10290740" y="2664255"/>
          <a:ext cx="6545719" cy="281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39900" imgH="749300" progId="Equation.DSMT4">
                  <p:embed/>
                </p:oleObj>
              </mc:Choice>
              <mc:Fallback>
                <p:oleObj name="Equation" r:id="rId4" imgW="1739900" imgH="749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90740" y="2664255"/>
                        <a:ext cx="6545719" cy="28121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F31EE873-653D-4703-96BD-BD531EA909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78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5029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10B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ĐỘNG HỌC NGƯỢC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10B5B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6">
            <a:extLst>
              <a:ext uri="{FF2B5EF4-FFF2-40B4-BE49-F238E27FC236}">
                <a16:creationId xmlns:a16="http://schemas.microsoft.com/office/drawing/2014/main" id="{4920610E-2CE9-4842-88D7-4F20CE5D6C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65622" y="1028700"/>
            <a:ext cx="7641615" cy="5845836"/>
          </a:xfrm>
          <a:prstGeom prst="rect">
            <a:avLst/>
          </a:prstGeom>
        </p:spPr>
      </p:pic>
      <p:sp>
        <p:nvSpPr>
          <p:cNvPr id="25" name="TextBox 4">
            <a:extLst>
              <a:ext uri="{FF2B5EF4-FFF2-40B4-BE49-F238E27FC236}">
                <a16:creationId xmlns:a16="http://schemas.microsoft.com/office/drawing/2014/main" id="{3E380BEB-1F7F-457F-B91C-4393DB5D4319}"/>
              </a:ext>
            </a:extLst>
          </p:cNvPr>
          <p:cNvSpPr txBox="1"/>
          <p:nvPr/>
        </p:nvSpPr>
        <p:spPr>
          <a:xfrm>
            <a:off x="609600" y="1243687"/>
            <a:ext cx="3429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.1. </a:t>
            </a:r>
            <a:r>
              <a:rPr lang="en-US" sz="36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E7041F3-FBB3-4D16-BDF5-A3499A3222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712266"/>
              </p:ext>
            </p:extLst>
          </p:nvPr>
        </p:nvGraphicFramePr>
        <p:xfrm>
          <a:off x="609600" y="2939389"/>
          <a:ext cx="7164816" cy="2568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84400" imgH="787400" progId="Equation.DSMT4">
                  <p:embed/>
                </p:oleObj>
              </mc:Choice>
              <mc:Fallback>
                <p:oleObj name="Equation" r:id="rId3" imgW="2184400" imgH="787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939389"/>
                        <a:ext cx="7164816" cy="25685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7">
            <a:extLst>
              <a:ext uri="{FF2B5EF4-FFF2-40B4-BE49-F238E27FC236}">
                <a16:creationId xmlns:a16="http://schemas.microsoft.com/office/drawing/2014/main" id="{0F533BAC-56A9-4882-87B8-481D43614EC1}"/>
              </a:ext>
            </a:extLst>
          </p:cNvPr>
          <p:cNvSpPr txBox="1"/>
          <p:nvPr/>
        </p:nvSpPr>
        <p:spPr>
          <a:xfrm>
            <a:off x="609600" y="2097950"/>
            <a:ext cx="14478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77C949CD-D62F-4A06-8B0D-82E6CB5B7699}"/>
              </a:ext>
            </a:extLst>
          </p:cNvPr>
          <p:cNvSpPr txBox="1"/>
          <p:nvPr/>
        </p:nvSpPr>
        <p:spPr>
          <a:xfrm>
            <a:off x="609600" y="5900506"/>
            <a:ext cx="14478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Suy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ra: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BFFDE4B-FB83-4607-9B41-15CED3E566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335292"/>
              </p:ext>
            </p:extLst>
          </p:nvPr>
        </p:nvGraphicFramePr>
        <p:xfrm>
          <a:off x="609600" y="6736177"/>
          <a:ext cx="4302082" cy="2380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82700" imgH="711200" progId="Equation.DSMT4">
                  <p:embed/>
                </p:oleObj>
              </mc:Choice>
              <mc:Fallback>
                <p:oleObj name="Equation" r:id="rId5" imgW="1282700" imgH="71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6736177"/>
                        <a:ext cx="4302082" cy="23805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CEFF00AF-8863-465A-BBB8-14A8810618ED}"/>
              </a:ext>
            </a:extLst>
          </p:cNvPr>
          <p:cNvSpPr/>
          <p:nvPr/>
        </p:nvSpPr>
        <p:spPr>
          <a:xfrm>
            <a:off x="1295400" y="8420100"/>
            <a:ext cx="3616283" cy="696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rgbClr val="FF0000"/>
                </a:solidFill>
              </a:ln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3476311-B331-40E8-A939-ACD5F1DBFF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60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5029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ĐỘNG HỌC NGƯỢC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4">
            <a:extLst>
              <a:ext uri="{FF2B5EF4-FFF2-40B4-BE49-F238E27FC236}">
                <a16:creationId xmlns:a16="http://schemas.microsoft.com/office/drawing/2014/main" id="{3E380BEB-1F7F-457F-B91C-4393DB5D4319}"/>
              </a:ext>
            </a:extLst>
          </p:cNvPr>
          <p:cNvSpPr txBox="1"/>
          <p:nvPr/>
        </p:nvSpPr>
        <p:spPr>
          <a:xfrm>
            <a:off x="609600" y="1243687"/>
            <a:ext cx="3429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4.2.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Xác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định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l-GR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θ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E7041F3-FBB3-4D16-BDF5-A3499A3222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487102"/>
              </p:ext>
            </p:extLst>
          </p:nvPr>
        </p:nvGraphicFramePr>
        <p:xfrm>
          <a:off x="10970784" y="1243687"/>
          <a:ext cx="7164816" cy="2568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84400" imgH="787400" progId="Equation.DSMT4">
                  <p:embed/>
                </p:oleObj>
              </mc:Choice>
              <mc:Fallback>
                <p:oleObj name="Equation" r:id="rId2" imgW="2184400" imgH="7874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E7041F3-FBB3-4D16-BDF5-A3499A3222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70784" y="1243687"/>
                        <a:ext cx="7164816" cy="25685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7">
            <a:extLst>
              <a:ext uri="{FF2B5EF4-FFF2-40B4-BE49-F238E27FC236}">
                <a16:creationId xmlns:a16="http://schemas.microsoft.com/office/drawing/2014/main" id="{0F533BAC-56A9-4882-87B8-481D43614EC1}"/>
              </a:ext>
            </a:extLst>
          </p:cNvPr>
          <p:cNvSpPr txBox="1"/>
          <p:nvPr/>
        </p:nvSpPr>
        <p:spPr>
          <a:xfrm>
            <a:off x="609600" y="2168132"/>
            <a:ext cx="14478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có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70A3891-7069-4A49-A604-A24B574337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635954"/>
              </p:ext>
            </p:extLst>
          </p:nvPr>
        </p:nvGraphicFramePr>
        <p:xfrm>
          <a:off x="609600" y="2891051"/>
          <a:ext cx="11076208" cy="615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89300" imgH="1828800" progId="Equation.DSMT4">
                  <p:embed/>
                </p:oleObj>
              </mc:Choice>
              <mc:Fallback>
                <p:oleObj name="Equation" r:id="rId4" imgW="3289300" imgH="1828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891051"/>
                        <a:ext cx="11076208" cy="61522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9703FF9-A9C0-46A8-8BCA-E0AF222439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581139"/>
              </p:ext>
            </p:extLst>
          </p:nvPr>
        </p:nvGraphicFramePr>
        <p:xfrm>
          <a:off x="12982291" y="6896101"/>
          <a:ext cx="5153309" cy="214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09088" imgH="583947" progId="Equation.DSMT4">
                  <p:embed/>
                </p:oleObj>
              </mc:Choice>
              <mc:Fallback>
                <p:oleObj name="Equation" r:id="rId6" imgW="1409088" imgH="583947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2291" y="6896101"/>
                        <a:ext cx="5153309" cy="21472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07F820E7-C3A8-448A-A573-D98807D4BC78}"/>
              </a:ext>
            </a:extLst>
          </p:cNvPr>
          <p:cNvSpPr/>
          <p:nvPr/>
        </p:nvSpPr>
        <p:spPr>
          <a:xfrm>
            <a:off x="13769854" y="8163240"/>
            <a:ext cx="4365746" cy="928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rgbClr val="FF0000"/>
                </a:solidFill>
              </a:ln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EF0C0E-AD5A-44AA-826E-D485A6152D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68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5029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ĐỘNG HỌC NGƯỢC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4">
            <a:extLst>
              <a:ext uri="{FF2B5EF4-FFF2-40B4-BE49-F238E27FC236}">
                <a16:creationId xmlns:a16="http://schemas.microsoft.com/office/drawing/2014/main" id="{3E380BEB-1F7F-457F-B91C-4393DB5D4319}"/>
              </a:ext>
            </a:extLst>
          </p:cNvPr>
          <p:cNvSpPr txBox="1"/>
          <p:nvPr/>
        </p:nvSpPr>
        <p:spPr>
          <a:xfrm>
            <a:off x="609600" y="1243687"/>
            <a:ext cx="3429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4.3.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Xác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định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l-GR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θ</a:t>
            </a:r>
            <a:r>
              <a:rPr lang="en-US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F533BAC-56A9-4882-87B8-481D43614EC1}"/>
              </a:ext>
            </a:extLst>
          </p:cNvPr>
          <p:cNvSpPr txBox="1"/>
          <p:nvPr/>
        </p:nvSpPr>
        <p:spPr>
          <a:xfrm>
            <a:off x="609600" y="2097950"/>
            <a:ext cx="14478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có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77C949CD-D62F-4A06-8B0D-82E6CB5B7699}"/>
              </a:ext>
            </a:extLst>
          </p:cNvPr>
          <p:cNvSpPr txBox="1"/>
          <p:nvPr/>
        </p:nvSpPr>
        <p:spPr>
          <a:xfrm>
            <a:off x="609600" y="5001816"/>
            <a:ext cx="8382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Đặt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A217F77-6249-4CD6-BD33-D7581F94EF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4665802"/>
              </p:ext>
            </p:extLst>
          </p:nvPr>
        </p:nvGraphicFramePr>
        <p:xfrm>
          <a:off x="1676400" y="4712390"/>
          <a:ext cx="5688257" cy="86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1300" imgH="228600" progId="Equation.DSMT4">
                  <p:embed/>
                </p:oleObj>
              </mc:Choice>
              <mc:Fallback>
                <p:oleObj name="Equation" r:id="rId2" imgW="15113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712390"/>
                        <a:ext cx="5688257" cy="8622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247DF92-4B7A-4D45-A5BB-08ECF5D8C1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22630"/>
              </p:ext>
            </p:extLst>
          </p:nvPr>
        </p:nvGraphicFramePr>
        <p:xfrm>
          <a:off x="609600" y="5849555"/>
          <a:ext cx="6197652" cy="176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90700" imgH="508000" progId="Equation.DSMT4">
                  <p:embed/>
                </p:oleObj>
              </mc:Choice>
              <mc:Fallback>
                <p:oleObj name="Equation" r:id="rId4" imgW="1790700" imgH="508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849555"/>
                        <a:ext cx="6197652" cy="17691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AutoShape 8">
            <a:extLst>
              <a:ext uri="{FF2B5EF4-FFF2-40B4-BE49-F238E27FC236}">
                <a16:creationId xmlns:a16="http://schemas.microsoft.com/office/drawing/2014/main" id="{A20BE914-5530-41C9-8EC2-7E1B64A9F22A}"/>
              </a:ext>
            </a:extLst>
          </p:cNvPr>
          <p:cNvSpPr/>
          <p:nvPr/>
        </p:nvSpPr>
        <p:spPr>
          <a:xfrm rot="-5400000" flipV="1">
            <a:off x="5312546" y="5819395"/>
            <a:ext cx="6869550" cy="3136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4A9DB4C7-9CC3-4F0A-A06C-C97494BD8EDF}"/>
              </a:ext>
            </a:extLst>
          </p:cNvPr>
          <p:cNvSpPr txBox="1"/>
          <p:nvPr/>
        </p:nvSpPr>
        <p:spPr>
          <a:xfrm>
            <a:off x="609600" y="8336733"/>
            <a:ext cx="1644389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769356E-728E-4D29-9C35-9E861D8A34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766496"/>
              </p:ext>
            </p:extLst>
          </p:nvPr>
        </p:nvGraphicFramePr>
        <p:xfrm>
          <a:off x="2324100" y="7725172"/>
          <a:ext cx="6243656" cy="1661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17700" imgH="508000" progId="Equation.DSMT4">
                  <p:embed/>
                </p:oleObj>
              </mc:Choice>
              <mc:Fallback>
                <p:oleObj name="Equation" r:id="rId6" imgW="1917700" imgH="508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100" y="7725172"/>
                        <a:ext cx="6243656" cy="16615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47A3E1D-B175-4D49-9A21-F149A000D8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146835"/>
              </p:ext>
            </p:extLst>
          </p:nvPr>
        </p:nvGraphicFramePr>
        <p:xfrm>
          <a:off x="9157855" y="2821737"/>
          <a:ext cx="8345277" cy="6081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41600" imgH="1930400" progId="Equation.DSMT4">
                  <p:embed/>
                </p:oleObj>
              </mc:Choice>
              <mc:Fallback>
                <p:oleObj name="Equation" r:id="rId8" imgW="2641600" imgH="19304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7855" y="2821737"/>
                        <a:ext cx="8345277" cy="60811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CDAAA66C-BD64-4E4B-BFD1-0D987399B7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45679"/>
              </p:ext>
            </p:extLst>
          </p:nvPr>
        </p:nvGraphicFramePr>
        <p:xfrm>
          <a:off x="609599" y="2821737"/>
          <a:ext cx="6130977" cy="1678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66900" imgH="508000" progId="Equation.DSMT4">
                  <p:embed/>
                </p:oleObj>
              </mc:Choice>
              <mc:Fallback>
                <p:oleObj name="Equation" r:id="rId10" imgW="1866900" imgH="5080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599" y="2821737"/>
                        <a:ext cx="6130977" cy="16787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A47501FD-85E5-459A-83AB-E66E3F888A6B}"/>
              </a:ext>
            </a:extLst>
          </p:cNvPr>
          <p:cNvSpPr/>
          <p:nvPr/>
        </p:nvSpPr>
        <p:spPr>
          <a:xfrm>
            <a:off x="9752311" y="7178269"/>
            <a:ext cx="7750821" cy="1724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rgbClr val="FF0000"/>
                </a:solidFill>
              </a:ln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F04CB05-A4B9-4233-99C0-75345240B92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25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4">
            <a:extLst>
              <a:ext uri="{FF2B5EF4-FFF2-40B4-BE49-F238E27FC236}">
                <a16:creationId xmlns:a16="http://schemas.microsoft.com/office/drawing/2014/main" id="{3E380BEB-1F7F-457F-B91C-4393DB5D4319}"/>
              </a:ext>
            </a:extLst>
          </p:cNvPr>
          <p:cNvSpPr txBox="1"/>
          <p:nvPr/>
        </p:nvSpPr>
        <p:spPr>
          <a:xfrm>
            <a:off x="609600" y="1243687"/>
            <a:ext cx="4648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.4.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Kiểm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bài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toán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7">
                <a:extLst>
                  <a:ext uri="{FF2B5EF4-FFF2-40B4-BE49-F238E27FC236}">
                    <a16:creationId xmlns:a16="http://schemas.microsoft.com/office/drawing/2014/main" id="{2928E0C0-5FD6-40DA-A34A-715CC8313A52}"/>
                  </a:ext>
                </a:extLst>
              </p:cNvPr>
              <p:cNvSpPr txBox="1"/>
              <p:nvPr/>
            </p:nvSpPr>
            <p:spPr>
              <a:xfrm>
                <a:off x="609600" y="2069952"/>
                <a:ext cx="12115800" cy="4488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3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Ta </a:t>
                </a:r>
                <a:r>
                  <a:rPr kumimoji="0" lang="en-US" sz="3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thực</a:t>
                </a:r>
                <a:r>
                  <a:rPr kumimoji="0" lang="en-US" sz="36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3600" b="0" i="0" u="none" strike="noStrike" kern="1200" cap="none" spc="0" normalizeH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hiện</a:t>
                </a:r>
                <a:r>
                  <a:rPr kumimoji="0" lang="en-US" sz="36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3600" b="0" i="0" u="none" strike="noStrike" kern="1200" cap="none" spc="0" normalizeH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kiểm</a:t>
                </a:r>
                <a:r>
                  <a:rPr kumimoji="0" lang="en-US" sz="36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3600" b="0" i="0" u="none" strike="noStrike" kern="1200" cap="none" spc="0" normalizeH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tra</a:t>
                </a:r>
                <a:r>
                  <a:rPr kumimoji="0" lang="en-US" sz="36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3600" b="0" i="0" u="none" strike="noStrike" kern="1200" cap="none" spc="0" normalizeH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với</a:t>
                </a:r>
                <a:r>
                  <a:rPr kumimoji="0" lang="en-US" sz="36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3600" b="0" i="0" u="none" strike="noStrike" kern="1200" cap="none" spc="0" normalizeH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trường</a:t>
                </a:r>
                <a:r>
                  <a:rPr kumimoji="0" lang="en-US" sz="36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3600" b="0" i="0" u="none" strike="noStrike" kern="1200" cap="none" spc="0" normalizeH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hợp</a:t>
                </a: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3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p</m:t>
                    </m:r>
                    <m:r>
                      <a:rPr kumimoji="0" lang="en-US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kumimoji="0" lang="en-US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US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sz="3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0" lang="en-US" sz="3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5</m:t>
                                  </m:r>
                                  <m:r>
                                    <a:rPr kumimoji="0" lang="en-US" sz="3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48</m:t>
                                  </m:r>
                                </m:e>
                                <m:e>
                                  <m:r>
                                    <a:rPr kumimoji="0" lang="en-US" sz="3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0" lang="en-US" sz="3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126.5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US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kumimoji="0" 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7">
                <a:extLst>
                  <a:ext uri="{FF2B5EF4-FFF2-40B4-BE49-F238E27FC236}">
                    <a16:creationId xmlns:a16="http://schemas.microsoft.com/office/drawing/2014/main" id="{2928E0C0-5FD6-40DA-A34A-715CC8313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069952"/>
                <a:ext cx="12115800" cy="448841"/>
              </a:xfrm>
              <a:prstGeom prst="rect">
                <a:avLst/>
              </a:prstGeom>
              <a:blipFill>
                <a:blip r:embed="rId2"/>
                <a:stretch>
                  <a:fillRect l="-2264" t="-54795" b="-6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99E1FAE-FBED-48C9-BD09-FEDD9AFE5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4F692B6C-8626-45E7-A7A1-2A8F68FEF32E}"/>
              </a:ext>
            </a:extLst>
          </p:cNvPr>
          <p:cNvSpPr txBox="1"/>
          <p:nvPr/>
        </p:nvSpPr>
        <p:spPr>
          <a:xfrm>
            <a:off x="10318360" y="8733246"/>
            <a:ext cx="560744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Khớp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với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toán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thuận</a:t>
            </a:r>
            <a:endParaRPr kumimoji="0" lang="en-US" sz="3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31EE873-653D-4703-96BD-BD531EA909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D2B218E4-A027-48EB-AF98-AB5EAFD36011}"/>
              </a:ext>
            </a:extLst>
          </p:cNvPr>
          <p:cNvSpPr txBox="1"/>
          <p:nvPr/>
        </p:nvSpPr>
        <p:spPr>
          <a:xfrm>
            <a:off x="609600" y="364601"/>
            <a:ext cx="5029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ĐỘNG HỌC NGƯỢC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20CDCA4-3524-4A69-B3CD-160B51C8EE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261478"/>
              </p:ext>
            </p:extLst>
          </p:nvPr>
        </p:nvGraphicFramePr>
        <p:xfrm>
          <a:off x="434975" y="2541150"/>
          <a:ext cx="9394825" cy="675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55800" imgH="1981080" progId="Equation.DSMT4">
                  <p:embed/>
                </p:oleObj>
              </mc:Choice>
              <mc:Fallback>
                <p:oleObj name="Equation" r:id="rId4" imgW="2755800" imgH="19810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2541150"/>
                        <a:ext cx="9394825" cy="675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AutoShape 8">
            <a:extLst>
              <a:ext uri="{FF2B5EF4-FFF2-40B4-BE49-F238E27FC236}">
                <a16:creationId xmlns:a16="http://schemas.microsoft.com/office/drawing/2014/main" id="{25A3E591-B28A-4F10-9439-19CD8A41E6B3}"/>
              </a:ext>
            </a:extLst>
          </p:cNvPr>
          <p:cNvSpPr/>
          <p:nvPr/>
        </p:nvSpPr>
        <p:spPr>
          <a:xfrm rot="-5400000" flipV="1">
            <a:off x="6639305" y="5960245"/>
            <a:ext cx="6869550" cy="3136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E36F744-3523-408E-8606-5B2553889B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222509"/>
              </p:ext>
            </p:extLst>
          </p:nvPr>
        </p:nvGraphicFramePr>
        <p:xfrm>
          <a:off x="10134600" y="3071418"/>
          <a:ext cx="7950200" cy="534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49360" imgH="1574640" progId="Equation.DSMT4">
                  <p:embed/>
                </p:oleObj>
              </mc:Choice>
              <mc:Fallback>
                <p:oleObj name="Equation" r:id="rId6" imgW="2349360" imgH="1574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34600" y="3071418"/>
                        <a:ext cx="7950200" cy="5340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3F65CBCA-CDC7-4456-B646-6725FB1F39E2}"/>
              </a:ext>
            </a:extLst>
          </p:cNvPr>
          <p:cNvSpPr/>
          <p:nvPr/>
        </p:nvSpPr>
        <p:spPr>
          <a:xfrm>
            <a:off x="405644" y="2578011"/>
            <a:ext cx="8128756" cy="1651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12700">
                <a:solidFill>
                  <a:srgbClr val="FF0000"/>
                </a:solidFill>
              </a:ln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0C1C08-0418-4A01-9C6C-B3948DB25A7F}"/>
              </a:ext>
            </a:extLst>
          </p:cNvPr>
          <p:cNvSpPr/>
          <p:nvPr/>
        </p:nvSpPr>
        <p:spPr>
          <a:xfrm>
            <a:off x="1068009" y="8411768"/>
            <a:ext cx="7892231" cy="98516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rgbClr val="FF0000"/>
                </a:solidFill>
              </a:ln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BE3326-C9C6-4E4B-BA9F-6E4C56255DCC}"/>
              </a:ext>
            </a:extLst>
          </p:cNvPr>
          <p:cNvSpPr/>
          <p:nvPr/>
        </p:nvSpPr>
        <p:spPr>
          <a:xfrm>
            <a:off x="10820400" y="6709598"/>
            <a:ext cx="7309241" cy="17021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2457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716481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10B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lang="en-US" sz="3600" b="1" dirty="0">
                <a:solidFill>
                  <a:srgbClr val="10B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VÙNG LÀM VIỆC CỦA ROBOT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10B5B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3476311-B331-40E8-A939-ACD5F1DBFF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  <p:sp>
        <p:nvSpPr>
          <p:cNvPr id="35" name="TextBox 4">
            <a:extLst>
              <a:ext uri="{FF2B5EF4-FFF2-40B4-BE49-F238E27FC236}">
                <a16:creationId xmlns:a16="http://schemas.microsoft.com/office/drawing/2014/main" id="{032AD3C5-DB0C-4B62-B26E-78E12C2BB321}"/>
              </a:ext>
            </a:extLst>
          </p:cNvPr>
          <p:cNvSpPr txBox="1"/>
          <p:nvPr/>
        </p:nvSpPr>
        <p:spPr>
          <a:xfrm>
            <a:off x="609600" y="1243687"/>
            <a:ext cx="7772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5.1.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Quy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hoạch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vùng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làm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việc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robot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27B9A40C-E835-4DCC-9282-E488B393B38B}"/>
              </a:ext>
            </a:extLst>
          </p:cNvPr>
          <p:cNvSpPr txBox="1"/>
          <p:nvPr/>
        </p:nvSpPr>
        <p:spPr>
          <a:xfrm>
            <a:off x="609600" y="2097950"/>
            <a:ext cx="14478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có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97D6D66-D22B-4825-AEDE-1576CC14D1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309172"/>
              </p:ext>
            </p:extLst>
          </p:nvPr>
        </p:nvGraphicFramePr>
        <p:xfrm>
          <a:off x="609600" y="2825337"/>
          <a:ext cx="9336457" cy="2213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95700" imgH="876300" progId="Equation.DSMT4">
                  <p:embed/>
                </p:oleObj>
              </mc:Choice>
              <mc:Fallback>
                <p:oleObj name="Equation" r:id="rId3" imgW="3695700" imgH="876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825337"/>
                        <a:ext cx="9336457" cy="22137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7">
            <a:extLst>
              <a:ext uri="{FF2B5EF4-FFF2-40B4-BE49-F238E27FC236}">
                <a16:creationId xmlns:a16="http://schemas.microsoft.com/office/drawing/2014/main" id="{47478BCC-0293-421F-B79E-FA6FC8A0F92D}"/>
              </a:ext>
            </a:extLst>
          </p:cNvPr>
          <p:cNvSpPr txBox="1"/>
          <p:nvPr/>
        </p:nvSpPr>
        <p:spPr>
          <a:xfrm>
            <a:off x="592394" y="5432779"/>
            <a:ext cx="65532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hoạch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vùng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làm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6098684-CC0A-4294-BCED-6B66AC3E8F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164701"/>
              </p:ext>
            </p:extLst>
          </p:nvPr>
        </p:nvGraphicFramePr>
        <p:xfrm>
          <a:off x="609600" y="6275263"/>
          <a:ext cx="9365990" cy="276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276600" imgH="965200" progId="Equation.DSMT4">
                  <p:embed/>
                </p:oleObj>
              </mc:Choice>
              <mc:Fallback>
                <p:oleObj name="Equation" r:id="rId5" imgW="3276600" imgH="965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6275263"/>
                        <a:ext cx="9365990" cy="2768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8EF210C0-D5AE-4C45-BA5C-052B55428E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424721"/>
              </p:ext>
            </p:extLst>
          </p:nvPr>
        </p:nvGraphicFramePr>
        <p:xfrm>
          <a:off x="8382000" y="5657199"/>
          <a:ext cx="9569959" cy="2288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05200" imgH="838200" progId="Equation.DSMT4">
                  <p:embed/>
                </p:oleObj>
              </mc:Choice>
              <mc:Fallback>
                <p:oleObj name="Equation" r:id="rId7" imgW="3505200" imgH="838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5657199"/>
                        <a:ext cx="9569959" cy="22884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18780F55-B39D-47E2-9065-6AA048AD0DD6}"/>
              </a:ext>
            </a:extLst>
          </p:cNvPr>
          <p:cNvSpPr/>
          <p:nvPr/>
        </p:nvSpPr>
        <p:spPr>
          <a:xfrm>
            <a:off x="8229599" y="5699167"/>
            <a:ext cx="9722359" cy="22137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12700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06930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716481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5. VÙNG LÀM VIỆC CỦA ROBOT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3476311-B331-40E8-A939-ACD5F1DBFF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A54B14-B53B-46EB-90A3-2CF69434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339128"/>
            <a:ext cx="8305800" cy="6072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E058B-E834-478F-9737-019B3B95D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690" y="4433484"/>
            <a:ext cx="2762636" cy="4267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3249E7-137F-426D-B26B-677D7BADE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4058" y="1413861"/>
            <a:ext cx="4667901" cy="212437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9B44AF-2806-403B-9E60-6586CF325A6F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 flipV="1">
            <a:off x="8915400" y="2476047"/>
            <a:ext cx="3958658" cy="289919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C30855-B9BD-4540-92B5-0C3615262532}"/>
              </a:ext>
            </a:extLst>
          </p:cNvPr>
          <p:cNvCxnSpPr>
            <a:cxnSpLocks/>
            <a:stCxn id="15" idx="3"/>
            <a:endCxn id="3" idx="1"/>
          </p:cNvCxnSpPr>
          <p:nvPr/>
        </p:nvCxnSpPr>
        <p:spPr>
          <a:xfrm>
            <a:off x="8915400" y="5375238"/>
            <a:ext cx="4911290" cy="11921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1">
            <a:extLst>
              <a:ext uri="{FF2B5EF4-FFF2-40B4-BE49-F238E27FC236}">
                <a16:creationId xmlns:a16="http://schemas.microsoft.com/office/drawing/2014/main" id="{C5F81D56-3095-4FF4-ABE9-2E3D6222D97C}"/>
              </a:ext>
            </a:extLst>
          </p:cNvPr>
          <p:cNvSpPr txBox="1"/>
          <p:nvPr/>
        </p:nvSpPr>
        <p:spPr>
          <a:xfrm>
            <a:off x="13944039" y="3750165"/>
            <a:ext cx="252793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Cơ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cấu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số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70E5A11F-99C3-45BA-91AB-4EB1FD7D074E}"/>
              </a:ext>
            </a:extLst>
          </p:cNvPr>
          <p:cNvSpPr txBox="1"/>
          <p:nvPr/>
        </p:nvSpPr>
        <p:spPr>
          <a:xfrm>
            <a:off x="13944039" y="8913213"/>
            <a:ext cx="252793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Cơ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cấu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số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9B07E34B-A338-42F2-BFEF-F010942D903D}"/>
              </a:ext>
            </a:extLst>
          </p:cNvPr>
          <p:cNvSpPr txBox="1"/>
          <p:nvPr/>
        </p:nvSpPr>
        <p:spPr>
          <a:xfrm>
            <a:off x="3429000" y="8623282"/>
            <a:ext cx="28956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Cơ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cấu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chính</a:t>
            </a:r>
            <a:endParaRPr kumimoji="0" lang="en-US" sz="3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032AD3C5-DB0C-4B62-B26E-78E12C2BB321}"/>
              </a:ext>
            </a:extLst>
          </p:cNvPr>
          <p:cNvSpPr txBox="1"/>
          <p:nvPr/>
        </p:nvSpPr>
        <p:spPr>
          <a:xfrm>
            <a:off x="609600" y="1243687"/>
            <a:ext cx="6096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5.2.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Phân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tích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vùng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làm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việc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88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134100" y="364601"/>
            <a:ext cx="6019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DANH SÁCH THÀNH VIÊN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84E427-D7E2-4C11-9771-403099BC13FC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792166E-5123-41BD-9313-4B6A80B4E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772924"/>
              </p:ext>
            </p:extLst>
          </p:nvPr>
        </p:nvGraphicFramePr>
        <p:xfrm>
          <a:off x="1981200" y="3086100"/>
          <a:ext cx="143256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3336676892"/>
                    </a:ext>
                  </a:extLst>
                </a:gridCol>
                <a:gridCol w="3215846">
                  <a:extLst>
                    <a:ext uri="{9D8B030D-6E8A-4147-A177-3AD203B41FA5}">
                      <a16:colId xmlns:a16="http://schemas.microsoft.com/office/drawing/2014/main" val="2539574923"/>
                    </a:ext>
                  </a:extLst>
                </a:gridCol>
                <a:gridCol w="9395254">
                  <a:extLst>
                    <a:ext uri="{9D8B030D-6E8A-4147-A177-3AD203B41FA5}">
                      <a16:colId xmlns:a16="http://schemas.microsoft.com/office/drawing/2014/main" val="9137976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MSSV</a:t>
                      </a:r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Họ</a:t>
                      </a:r>
                      <a:r>
                        <a:rPr lang="en-US" sz="48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4800" dirty="0" err="1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48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4800" dirty="0" err="1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endParaRPr lang="en-US" sz="480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9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4800" b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1910758</a:t>
                      </a:r>
                      <a:endParaRPr lang="en-US" sz="4800" b="1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4800" b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Ngô</a:t>
                      </a:r>
                      <a:r>
                        <a:rPr lang="en-US" sz="4800" b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4800" b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Huỳnh</a:t>
                      </a:r>
                      <a:r>
                        <a:rPr lang="en-US" sz="4800" b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Anh</a:t>
                      </a:r>
                      <a:endParaRPr lang="en-US" sz="4800" b="1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085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4800" b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2033135</a:t>
                      </a:r>
                      <a:endParaRPr lang="en-US" sz="4800" b="1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4800" b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Nguyễn</a:t>
                      </a:r>
                      <a:r>
                        <a:rPr lang="en-US" sz="4800" b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4800" b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Mạnh</a:t>
                      </a:r>
                      <a:r>
                        <a:rPr lang="en-US" sz="4800" b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4800" b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Điền</a:t>
                      </a:r>
                      <a:endParaRPr lang="en-US" sz="4800" b="1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208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4800" b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1711557</a:t>
                      </a:r>
                      <a:endParaRPr lang="en-US" sz="4800" b="1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4800" b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Trần</a:t>
                      </a:r>
                      <a:r>
                        <a:rPr lang="en-US" sz="4800" b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4800" b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Nguyễn</a:t>
                      </a:r>
                      <a:r>
                        <a:rPr lang="en-US" sz="4800" b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4800" b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Khánh</a:t>
                      </a:r>
                      <a:r>
                        <a:rPr lang="en-US" sz="4800" b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4800" b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Huy</a:t>
                      </a:r>
                      <a:endParaRPr lang="en-US" sz="4800" b="1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2105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4800" b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1910678</a:t>
                      </a:r>
                      <a:endParaRPr lang="en-US" sz="4800" b="1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4800" b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Chu Thanh </a:t>
                      </a:r>
                      <a:r>
                        <a:rPr lang="en-US" sz="4800" b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Tùng</a:t>
                      </a:r>
                      <a:r>
                        <a:rPr lang="en-US" sz="4800" b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4800" b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nhóm</a:t>
                      </a:r>
                      <a:r>
                        <a:rPr lang="en-US" sz="4800" b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4800" b="0" dirty="0" err="1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trưởng</a:t>
                      </a:r>
                      <a:r>
                        <a:rPr lang="en-US" sz="4800" b="0" dirty="0">
                          <a:solidFill>
                            <a:srgbClr val="00B0F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4800" b="1" dirty="0">
                        <a:solidFill>
                          <a:srgbClr val="00B0F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317299"/>
                  </a:ext>
                </a:extLst>
              </a:tr>
            </a:tbl>
          </a:graphicData>
        </a:graphic>
      </p:graphicFrame>
      <p:sp>
        <p:nvSpPr>
          <p:cNvPr id="14" name="TextBox 4">
            <a:extLst>
              <a:ext uri="{FF2B5EF4-FFF2-40B4-BE49-F238E27FC236}">
                <a16:creationId xmlns:a16="http://schemas.microsoft.com/office/drawing/2014/main" id="{C3ABF771-4FE5-4959-8F0F-92A055AC84AD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7A84B829-ABEB-4977-83EA-09D314FF0246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9D9C8B-91F4-48AC-A0DC-F77B55A124D4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F2A2D40-5940-434B-841A-95823959A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97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716481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5. VÙNG LÀM VIỆC CỦA ROBOT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6"/>
            <a:ext cx="10273145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3476311-B331-40E8-A939-ACD5F1DBFF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  <p:sp>
        <p:nvSpPr>
          <p:cNvPr id="35" name="TextBox 4">
            <a:extLst>
              <a:ext uri="{FF2B5EF4-FFF2-40B4-BE49-F238E27FC236}">
                <a16:creationId xmlns:a16="http://schemas.microsoft.com/office/drawing/2014/main" id="{032AD3C5-DB0C-4B62-B26E-78E12C2BB321}"/>
              </a:ext>
            </a:extLst>
          </p:cNvPr>
          <p:cNvSpPr txBox="1"/>
          <p:nvPr/>
        </p:nvSpPr>
        <p:spPr>
          <a:xfrm>
            <a:off x="609600" y="1243687"/>
            <a:ext cx="6172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5.2.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Phân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tích</a:t>
            </a:r>
            <a:r>
              <a:rPr lang="en-US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22A6BEEA-8C7B-45DE-8EFD-D3BE76D01C09}"/>
              </a:ext>
            </a:extLst>
          </p:cNvPr>
          <p:cNvSpPr txBox="1"/>
          <p:nvPr/>
        </p:nvSpPr>
        <p:spPr>
          <a:xfrm>
            <a:off x="1910092" y="8885497"/>
            <a:ext cx="62484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Vùng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làm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việc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của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cơ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cấu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số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FAC26424-0065-47B8-A1F9-5E3604EB2EE8}"/>
              </a:ext>
            </a:extLst>
          </p:cNvPr>
          <p:cNvSpPr txBox="1"/>
          <p:nvPr/>
        </p:nvSpPr>
        <p:spPr>
          <a:xfrm>
            <a:off x="10571785" y="8817818"/>
            <a:ext cx="62484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Vùng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làm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việc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của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robot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trong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bất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kỳ</a:t>
            </a:r>
            <a:endParaRPr kumimoji="0" lang="en-US" sz="3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47DB2F-2AD0-404C-86AD-EF616DD35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017" y="1714500"/>
            <a:ext cx="6858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640D70-4A9D-4E88-9D0E-2BFA17C44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191" y="1840171"/>
            <a:ext cx="6858201" cy="685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20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737E9-2930-42A4-87A7-2EC35D91E5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13777" r="26250" b="8233"/>
          <a:stretch/>
        </p:blipFill>
        <p:spPr>
          <a:xfrm>
            <a:off x="609600" y="1993889"/>
            <a:ext cx="11199384" cy="6550763"/>
          </a:xfrm>
          <a:prstGeom prst="rect">
            <a:avLst/>
          </a:prstGeom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716481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5. VÙNG LÀM VIỆC CỦA ROBOT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3476311-B331-40E8-A939-ACD5F1DBFF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  <p:sp>
        <p:nvSpPr>
          <p:cNvPr id="35" name="TextBox 4">
            <a:extLst>
              <a:ext uri="{FF2B5EF4-FFF2-40B4-BE49-F238E27FC236}">
                <a16:creationId xmlns:a16="http://schemas.microsoft.com/office/drawing/2014/main" id="{032AD3C5-DB0C-4B62-B26E-78E12C2BB321}"/>
              </a:ext>
            </a:extLst>
          </p:cNvPr>
          <p:cNvSpPr txBox="1"/>
          <p:nvPr/>
        </p:nvSpPr>
        <p:spPr>
          <a:xfrm>
            <a:off x="609600" y="1243687"/>
            <a:ext cx="6172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5.2. </a:t>
            </a:r>
            <a:r>
              <a:rPr lang="en-US" sz="36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vùng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làm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việc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FAC26424-0065-47B8-A1F9-5E3604EB2EE8}"/>
              </a:ext>
            </a:extLst>
          </p:cNvPr>
          <p:cNvSpPr txBox="1"/>
          <p:nvPr/>
        </p:nvSpPr>
        <p:spPr>
          <a:xfrm>
            <a:off x="1064784" y="8756586"/>
            <a:ext cx="10289016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Vùng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làm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việc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của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robot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trong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không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gian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chiều</a:t>
            </a:r>
            <a:endParaRPr kumimoji="0" lang="en-US" sz="3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91F27-4389-42F1-AB36-A6B6C741BBDF}"/>
              </a:ext>
            </a:extLst>
          </p:cNvPr>
          <p:cNvGrpSpPr/>
          <p:nvPr/>
        </p:nvGrpSpPr>
        <p:grpSpPr>
          <a:xfrm>
            <a:off x="6811297" y="5903425"/>
            <a:ext cx="10744200" cy="2629644"/>
            <a:chOff x="2590800" y="5143500"/>
            <a:chExt cx="10744200" cy="26296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B637F4-D2C9-42DA-A11D-16E1BAC16759}"/>
                </a:ext>
              </a:extLst>
            </p:cNvPr>
            <p:cNvSpPr/>
            <p:nvPr/>
          </p:nvSpPr>
          <p:spPr>
            <a:xfrm>
              <a:off x="2590800" y="5143500"/>
              <a:ext cx="10744200" cy="26296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7364F343-509D-4137-ACFF-2B266052F3C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7940268"/>
                </p:ext>
              </p:extLst>
            </p:nvPr>
          </p:nvGraphicFramePr>
          <p:xfrm>
            <a:off x="3209131" y="5321672"/>
            <a:ext cx="9507537" cy="2273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504960" imgH="838080" progId="Equation.DSMT4">
                    <p:embed/>
                  </p:oleObj>
                </mc:Choice>
                <mc:Fallback>
                  <p:oleObj name="Equation" r:id="rId5" imgW="3504960" imgH="83808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9131" y="5321672"/>
                          <a:ext cx="9507537" cy="22733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TextBox 7">
            <a:extLst>
              <a:ext uri="{FF2B5EF4-FFF2-40B4-BE49-F238E27FC236}">
                <a16:creationId xmlns:a16="http://schemas.microsoft.com/office/drawing/2014/main" id="{E9210EB9-05E3-4D2D-86A6-557E4ADD433F}"/>
              </a:ext>
            </a:extLst>
          </p:cNvPr>
          <p:cNvSpPr txBox="1"/>
          <p:nvPr/>
        </p:nvSpPr>
        <p:spPr>
          <a:xfrm>
            <a:off x="12085695" y="4991100"/>
            <a:ext cx="545505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782B3CF4-3D1B-4C25-B776-4BF9FBAEEDC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706600" y="1251242"/>
            <a:ext cx="3282359" cy="338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1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5257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10B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ĐỘNG HỌC VẬN TỐC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3476311-B331-40E8-A939-ACD5F1DBFF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  <p:sp>
        <p:nvSpPr>
          <p:cNvPr id="35" name="TextBox 4">
            <a:extLst>
              <a:ext uri="{FF2B5EF4-FFF2-40B4-BE49-F238E27FC236}">
                <a16:creationId xmlns:a16="http://schemas.microsoft.com/office/drawing/2014/main" id="{032AD3C5-DB0C-4B62-B26E-78E12C2BB321}"/>
              </a:ext>
            </a:extLst>
          </p:cNvPr>
          <p:cNvSpPr txBox="1"/>
          <p:nvPr/>
        </p:nvSpPr>
        <p:spPr>
          <a:xfrm>
            <a:off x="609600" y="1243687"/>
            <a:ext cx="4648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.1. Ma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trận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Jacobian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782B3CF4-3D1B-4C25-B776-4BF9FBAE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96041" y="1737095"/>
            <a:ext cx="3282359" cy="3383875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83639F48-FD6F-4697-AAA5-0B6D30D5BC57}"/>
              </a:ext>
            </a:extLst>
          </p:cNvPr>
          <p:cNvSpPr txBox="1"/>
          <p:nvPr/>
        </p:nvSpPr>
        <p:spPr>
          <a:xfrm>
            <a:off x="609600" y="2249249"/>
            <a:ext cx="67818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trận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Jacobian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về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vận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tốc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dài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E4D3AC-F4D9-4862-B270-3BF8B60728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874884"/>
              </p:ext>
            </p:extLst>
          </p:nvPr>
        </p:nvGraphicFramePr>
        <p:xfrm>
          <a:off x="628650" y="3241675"/>
          <a:ext cx="13092113" cy="534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65560" imgH="1701720" progId="Equation.DSMT4">
                  <p:embed/>
                </p:oleObj>
              </mc:Choice>
              <mc:Fallback>
                <p:oleObj name="Equation" r:id="rId4" imgW="4165560" imgH="17017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3241675"/>
                        <a:ext cx="13092113" cy="5349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8918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5257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6. ĐỘNG HỌC VẬN TỐC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3476311-B331-40E8-A939-ACD5F1DBFF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  <p:sp>
        <p:nvSpPr>
          <p:cNvPr id="35" name="TextBox 4">
            <a:extLst>
              <a:ext uri="{FF2B5EF4-FFF2-40B4-BE49-F238E27FC236}">
                <a16:creationId xmlns:a16="http://schemas.microsoft.com/office/drawing/2014/main" id="{032AD3C5-DB0C-4B62-B26E-78E12C2BB321}"/>
              </a:ext>
            </a:extLst>
          </p:cNvPr>
          <p:cNvSpPr txBox="1"/>
          <p:nvPr/>
        </p:nvSpPr>
        <p:spPr>
          <a:xfrm>
            <a:off x="609600" y="1243687"/>
            <a:ext cx="4648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6.1. Ma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trận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Jacobian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782B3CF4-3D1B-4C25-B776-4BF9FBAE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96041" y="1737095"/>
            <a:ext cx="3282359" cy="3383875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83639F48-FD6F-4697-AAA5-0B6D30D5BC57}"/>
              </a:ext>
            </a:extLst>
          </p:cNvPr>
          <p:cNvSpPr txBox="1"/>
          <p:nvPr/>
        </p:nvSpPr>
        <p:spPr>
          <a:xfrm>
            <a:off x="609600" y="2249249"/>
            <a:ext cx="67818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trận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Jacobian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về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vận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tốc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dài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C9C4613-01FD-4201-9621-B8C522CB4C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347926"/>
              </p:ext>
            </p:extLst>
          </p:nvPr>
        </p:nvGraphicFramePr>
        <p:xfrm>
          <a:off x="646113" y="3241675"/>
          <a:ext cx="13490575" cy="314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72000" imgH="1066680" progId="Equation.DSMT4">
                  <p:embed/>
                </p:oleObj>
              </mc:Choice>
              <mc:Fallback>
                <p:oleObj name="Equation" r:id="rId4" imgW="4572000" imgH="10666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3" y="3241675"/>
                        <a:ext cx="13490575" cy="31464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5949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5257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6. ĐỘNG HỌC VẬN TỐC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3476311-B331-40E8-A939-ACD5F1DBFF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  <p:sp>
        <p:nvSpPr>
          <p:cNvPr id="35" name="TextBox 4">
            <a:extLst>
              <a:ext uri="{FF2B5EF4-FFF2-40B4-BE49-F238E27FC236}">
                <a16:creationId xmlns:a16="http://schemas.microsoft.com/office/drawing/2014/main" id="{032AD3C5-DB0C-4B62-B26E-78E12C2BB321}"/>
              </a:ext>
            </a:extLst>
          </p:cNvPr>
          <p:cNvSpPr txBox="1"/>
          <p:nvPr/>
        </p:nvSpPr>
        <p:spPr>
          <a:xfrm>
            <a:off x="609600" y="1243687"/>
            <a:ext cx="4648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6.1. Ma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trận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Jacobian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83639F48-FD6F-4697-AAA5-0B6D30D5BC57}"/>
              </a:ext>
            </a:extLst>
          </p:cNvPr>
          <p:cNvSpPr txBox="1"/>
          <p:nvPr/>
        </p:nvSpPr>
        <p:spPr>
          <a:xfrm>
            <a:off x="609600" y="2249249"/>
            <a:ext cx="67818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trận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Jacobian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về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vận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tốc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góc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CACFDE-65B6-4DE5-A3AD-952531764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884439"/>
              </p:ext>
            </p:extLst>
          </p:nvPr>
        </p:nvGraphicFramePr>
        <p:xfrm>
          <a:off x="609600" y="3199259"/>
          <a:ext cx="7888490" cy="2133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55900" imgH="749300" progId="Equation.DSMT4">
                  <p:embed/>
                </p:oleObj>
              </mc:Choice>
              <mc:Fallback>
                <p:oleObj name="Equation" r:id="rId3" imgW="2755900" imgH="749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199259"/>
                        <a:ext cx="7888490" cy="21332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4ECC6DA-10CD-4657-9C20-71CA116FE0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553981"/>
              </p:ext>
            </p:extLst>
          </p:nvPr>
        </p:nvGraphicFramePr>
        <p:xfrm>
          <a:off x="609600" y="5833679"/>
          <a:ext cx="11667221" cy="2630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886200" imgH="876300" progId="Equation.DSMT4">
                  <p:embed/>
                </p:oleObj>
              </mc:Choice>
              <mc:Fallback>
                <p:oleObj name="Equation" r:id="rId5" imgW="3886200" imgH="8763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833679"/>
                        <a:ext cx="11667221" cy="26308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48B14CD-36D3-4B62-8AD8-86BDE02F59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77489"/>
              </p:ext>
            </p:extLst>
          </p:nvPr>
        </p:nvGraphicFramePr>
        <p:xfrm>
          <a:off x="10801036" y="3201145"/>
          <a:ext cx="6180220" cy="1942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92300" imgH="596900" progId="Equation.DSMT4">
                  <p:embed/>
                </p:oleObj>
              </mc:Choice>
              <mc:Fallback>
                <p:oleObj name="Equation" r:id="rId7" imgW="1892300" imgH="5969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1036" y="3201145"/>
                        <a:ext cx="6180220" cy="19423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00ADEF65-F383-48A4-BAAE-5D50D07B5EEE}"/>
              </a:ext>
            </a:extLst>
          </p:cNvPr>
          <p:cNvSpPr/>
          <p:nvPr/>
        </p:nvSpPr>
        <p:spPr>
          <a:xfrm>
            <a:off x="10171184" y="3105696"/>
            <a:ext cx="7439924" cy="2133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rgbClr val="FF0000"/>
                </a:solidFill>
              </a:ln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ADBC35E1-26E0-405B-9042-0A3618B9541D}"/>
              </a:ext>
            </a:extLst>
          </p:cNvPr>
          <p:cNvSpPr txBox="1"/>
          <p:nvPr/>
        </p:nvSpPr>
        <p:spPr>
          <a:xfrm>
            <a:off x="10171184" y="2249248"/>
            <a:ext cx="44196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Công</a:t>
            </a: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thức</a:t>
            </a: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tổng</a:t>
            </a: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quát</a:t>
            </a: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98165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5257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6. ĐỘNG HỌC VẬN TỐC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3476311-B331-40E8-A939-ACD5F1DBFF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  <p:sp>
        <p:nvSpPr>
          <p:cNvPr id="35" name="TextBox 4">
            <a:extLst>
              <a:ext uri="{FF2B5EF4-FFF2-40B4-BE49-F238E27FC236}">
                <a16:creationId xmlns:a16="http://schemas.microsoft.com/office/drawing/2014/main" id="{032AD3C5-DB0C-4B62-B26E-78E12C2BB321}"/>
              </a:ext>
            </a:extLst>
          </p:cNvPr>
          <p:cNvSpPr txBox="1"/>
          <p:nvPr/>
        </p:nvSpPr>
        <p:spPr>
          <a:xfrm>
            <a:off x="609600" y="1243687"/>
            <a:ext cx="4648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6.1. Ma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trận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Jacobian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83639F48-FD6F-4697-AAA5-0B6D30D5BC57}"/>
              </a:ext>
            </a:extLst>
          </p:cNvPr>
          <p:cNvSpPr txBox="1"/>
          <p:nvPr/>
        </p:nvSpPr>
        <p:spPr>
          <a:xfrm>
            <a:off x="609600" y="2249249"/>
            <a:ext cx="67818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trận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Jacobian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về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vận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tốc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góc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5FF6F2F-5063-40B8-B85A-6491A540B9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812100"/>
              </p:ext>
            </p:extLst>
          </p:nvPr>
        </p:nvGraphicFramePr>
        <p:xfrm>
          <a:off x="609600" y="2910024"/>
          <a:ext cx="6781800" cy="617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70100" imgH="1892300" progId="Equation.DSMT4">
                  <p:embed/>
                </p:oleObj>
              </mc:Choice>
              <mc:Fallback>
                <p:oleObj name="Equation" r:id="rId3" imgW="2070100" imgH="1892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910024"/>
                        <a:ext cx="6781800" cy="61794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6">
            <a:extLst>
              <a:ext uri="{FF2B5EF4-FFF2-40B4-BE49-F238E27FC236}">
                <a16:creationId xmlns:a16="http://schemas.microsoft.com/office/drawing/2014/main" id="{CF325F67-46B4-4F08-9608-7D0F8DA258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865622" y="1028700"/>
            <a:ext cx="7641615" cy="58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30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5257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6. ĐỘNG HỌC VẬN TỐC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3476311-B331-40E8-A939-ACD5F1DBFF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  <p:sp>
        <p:nvSpPr>
          <p:cNvPr id="35" name="TextBox 4">
            <a:extLst>
              <a:ext uri="{FF2B5EF4-FFF2-40B4-BE49-F238E27FC236}">
                <a16:creationId xmlns:a16="http://schemas.microsoft.com/office/drawing/2014/main" id="{032AD3C5-DB0C-4B62-B26E-78E12C2BB321}"/>
              </a:ext>
            </a:extLst>
          </p:cNvPr>
          <p:cNvSpPr txBox="1"/>
          <p:nvPr/>
        </p:nvSpPr>
        <p:spPr>
          <a:xfrm>
            <a:off x="609600" y="1243687"/>
            <a:ext cx="4648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6.1. Ma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trận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Jacobian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96B8B0B-354A-47D1-AFDC-389933CBF5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595155"/>
              </p:ext>
            </p:extLst>
          </p:nvPr>
        </p:nvGraphicFramePr>
        <p:xfrm>
          <a:off x="723268" y="2193760"/>
          <a:ext cx="16841463" cy="5899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05240" imgH="1511280" progId="Equation.DSMT4">
                  <p:embed/>
                </p:oleObj>
              </mc:Choice>
              <mc:Fallback>
                <p:oleObj name="Equation" r:id="rId3" imgW="4305240" imgH="15112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8" y="2193760"/>
                        <a:ext cx="16841463" cy="58994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290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5257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6. ĐỘNG HỌC VẬN TỐC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3476311-B331-40E8-A939-ACD5F1DBFF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  <p:sp>
        <p:nvSpPr>
          <p:cNvPr id="35" name="TextBox 4">
            <a:extLst>
              <a:ext uri="{FF2B5EF4-FFF2-40B4-BE49-F238E27FC236}">
                <a16:creationId xmlns:a16="http://schemas.microsoft.com/office/drawing/2014/main" id="{032AD3C5-DB0C-4B62-B26E-78E12C2BB321}"/>
              </a:ext>
            </a:extLst>
          </p:cNvPr>
          <p:cNvSpPr txBox="1"/>
          <p:nvPr/>
        </p:nvSpPr>
        <p:spPr>
          <a:xfrm>
            <a:off x="609600" y="1243687"/>
            <a:ext cx="3048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6.2.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Điểm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kì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dị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3AAB9AA-5F45-449A-BC7F-E779C14E8D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046867"/>
              </p:ext>
            </p:extLst>
          </p:nvPr>
        </p:nvGraphicFramePr>
        <p:xfrm>
          <a:off x="631825" y="2279650"/>
          <a:ext cx="16186150" cy="656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60560" imgH="1892160" progId="Equation.DSMT4">
                  <p:embed/>
                </p:oleObj>
              </mc:Choice>
              <mc:Fallback>
                <p:oleObj name="Equation" r:id="rId3" imgW="4660560" imgH="18921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" y="2279650"/>
                        <a:ext cx="16186150" cy="6564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1347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5257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6. ĐỘNG HỌC VẬN TỐC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3476311-B331-40E8-A939-ACD5F1DBFF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  <p:sp>
        <p:nvSpPr>
          <p:cNvPr id="35" name="TextBox 4">
            <a:extLst>
              <a:ext uri="{FF2B5EF4-FFF2-40B4-BE49-F238E27FC236}">
                <a16:creationId xmlns:a16="http://schemas.microsoft.com/office/drawing/2014/main" id="{032AD3C5-DB0C-4B62-B26E-78E12C2BB321}"/>
              </a:ext>
            </a:extLst>
          </p:cNvPr>
          <p:cNvSpPr txBox="1"/>
          <p:nvPr/>
        </p:nvSpPr>
        <p:spPr>
          <a:xfrm>
            <a:off x="609600" y="1243687"/>
            <a:ext cx="3048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6.2.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Điểm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kì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dị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7E768-3FCC-4BD3-B5EE-F9EE7821D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45" t="2434" r="8108" b="3199"/>
          <a:stretch/>
        </p:blipFill>
        <p:spPr>
          <a:xfrm>
            <a:off x="609600" y="1914062"/>
            <a:ext cx="11877627" cy="6681165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249BCC2B-A772-45C5-B6C2-A35126F5471E}"/>
              </a:ext>
            </a:extLst>
          </p:cNvPr>
          <p:cNvSpPr txBox="1"/>
          <p:nvPr/>
        </p:nvSpPr>
        <p:spPr>
          <a:xfrm>
            <a:off x="1381677" y="8804412"/>
            <a:ext cx="1036118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khớp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khớp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kumimoji="0" lang="en-US" sz="3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864C9-C54E-4C83-81D4-3816B3432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3600" y="1928693"/>
            <a:ext cx="2971800" cy="66811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6C460C-6981-4BE1-9CBD-8FABC94BCFD4}"/>
              </a:ext>
            </a:extLst>
          </p:cNvPr>
          <p:cNvSpPr/>
          <p:nvPr/>
        </p:nvSpPr>
        <p:spPr>
          <a:xfrm>
            <a:off x="13563600" y="5616256"/>
            <a:ext cx="2971800" cy="36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8088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5257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6. ĐỘNG HỌC VẬN TỐC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3476311-B331-40E8-A939-ACD5F1DBFF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  <p:sp>
        <p:nvSpPr>
          <p:cNvPr id="35" name="TextBox 4">
            <a:extLst>
              <a:ext uri="{FF2B5EF4-FFF2-40B4-BE49-F238E27FC236}">
                <a16:creationId xmlns:a16="http://schemas.microsoft.com/office/drawing/2014/main" id="{032AD3C5-DB0C-4B62-B26E-78E12C2BB321}"/>
              </a:ext>
            </a:extLst>
          </p:cNvPr>
          <p:cNvSpPr txBox="1"/>
          <p:nvPr/>
        </p:nvSpPr>
        <p:spPr>
          <a:xfrm>
            <a:off x="609600" y="1243687"/>
            <a:ext cx="3048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6.2.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Điểm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kì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dị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249BCC2B-A772-45C5-B6C2-A35126F5471E}"/>
              </a:ext>
            </a:extLst>
          </p:cNvPr>
          <p:cNvSpPr txBox="1"/>
          <p:nvPr/>
        </p:nvSpPr>
        <p:spPr>
          <a:xfrm>
            <a:off x="1386463" y="8807159"/>
            <a:ext cx="1036118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Đồ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thị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thể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hiện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tốc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độ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góc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khớp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3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theo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góc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khớp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4BF4D-9685-4269-AA0A-DBE3CC052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4397" r="8010" b="3916"/>
          <a:stretch/>
        </p:blipFill>
        <p:spPr>
          <a:xfrm>
            <a:off x="609600" y="1914062"/>
            <a:ext cx="11877627" cy="668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EE9ECA-FAE4-4EFD-AF17-3A6927E65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00" y="1914062"/>
            <a:ext cx="2786207" cy="66811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5BB0FD4-CBBB-42E6-88AF-55BB1D602B12}"/>
              </a:ext>
            </a:extLst>
          </p:cNvPr>
          <p:cNvSpPr/>
          <p:nvPr/>
        </p:nvSpPr>
        <p:spPr>
          <a:xfrm>
            <a:off x="13563600" y="6302056"/>
            <a:ext cx="2786207" cy="2892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84830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26608" y="1266287"/>
            <a:ext cx="1901285" cy="670056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48735" y="783434"/>
            <a:ext cx="6077873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THUYẾT TRÌNH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70742" y="419100"/>
            <a:ext cx="5887373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10270742" y="1266287"/>
            <a:ext cx="7468523" cy="18743"/>
          </a:xfrm>
          <a:prstGeom prst="line">
            <a:avLst/>
          </a:prstGeom>
          <a:ln w="2540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270742" y="1723922"/>
            <a:ext cx="5887373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tọa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10270742" y="2589852"/>
            <a:ext cx="7468523" cy="1"/>
          </a:xfrm>
          <a:prstGeom prst="line">
            <a:avLst/>
          </a:prstGeom>
          <a:ln w="2540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0270742" y="3028745"/>
            <a:ext cx="5887373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thuận</a:t>
            </a: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10270742" y="3894674"/>
            <a:ext cx="7468523" cy="21801"/>
          </a:xfrm>
          <a:prstGeom prst="line">
            <a:avLst/>
          </a:prstGeom>
          <a:ln w="2540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0270742" y="4333567"/>
            <a:ext cx="5887373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ngược</a:t>
            </a: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utoShape 14"/>
          <p:cNvSpPr/>
          <p:nvPr/>
        </p:nvSpPr>
        <p:spPr>
          <a:xfrm flipV="1">
            <a:off x="10270742" y="5197149"/>
            <a:ext cx="7468523" cy="2348"/>
          </a:xfrm>
          <a:prstGeom prst="line">
            <a:avLst/>
          </a:prstGeom>
          <a:ln w="2540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0270742" y="5638390"/>
            <a:ext cx="5887373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0270742" y="6504319"/>
            <a:ext cx="7468523" cy="21801"/>
          </a:xfrm>
          <a:prstGeom prst="line">
            <a:avLst/>
          </a:prstGeom>
          <a:ln w="2540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0270742" y="6943213"/>
            <a:ext cx="5887373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83A05732-D0EA-4BA7-B350-7CC8F3C421E4}"/>
              </a:ext>
            </a:extLst>
          </p:cNvPr>
          <p:cNvSpPr/>
          <p:nvPr/>
        </p:nvSpPr>
        <p:spPr>
          <a:xfrm>
            <a:off x="10270741" y="7790400"/>
            <a:ext cx="7468523" cy="18742"/>
          </a:xfrm>
          <a:prstGeom prst="line">
            <a:avLst/>
          </a:prstGeom>
          <a:ln w="2540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CBFF6664-3F1D-48A6-83E2-542E25EEE2D9}"/>
              </a:ext>
            </a:extLst>
          </p:cNvPr>
          <p:cNvSpPr txBox="1"/>
          <p:nvPr/>
        </p:nvSpPr>
        <p:spPr>
          <a:xfrm>
            <a:off x="10270740" y="8229291"/>
            <a:ext cx="7468525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phỏng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2D54D839-2443-48BD-9EA5-DFC86DE1047D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D467126D-8115-4DA6-ACE5-4C527C525739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D4104C-2403-4595-BE23-9B8EEDC5EFF6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4876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10B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lang="en-US" sz="3600" b="1" dirty="0">
                <a:solidFill>
                  <a:srgbClr val="10B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PHỎNG ROBOT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10B5B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3476311-B331-40E8-A939-ACD5F1DBFF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  <p:sp>
        <p:nvSpPr>
          <p:cNvPr id="35" name="TextBox 4">
            <a:extLst>
              <a:ext uri="{FF2B5EF4-FFF2-40B4-BE49-F238E27FC236}">
                <a16:creationId xmlns:a16="http://schemas.microsoft.com/office/drawing/2014/main" id="{032AD3C5-DB0C-4B62-B26E-78E12C2BB321}"/>
              </a:ext>
            </a:extLst>
          </p:cNvPr>
          <p:cNvSpPr txBox="1"/>
          <p:nvPr/>
        </p:nvSpPr>
        <p:spPr>
          <a:xfrm>
            <a:off x="609600" y="1243687"/>
            <a:ext cx="63246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.1.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Mô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phỏng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bài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toán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thuận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782B3CF4-3D1B-4C25-B776-4BF9FBAEED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396041" y="1737095"/>
            <a:ext cx="3282359" cy="3383875"/>
          </a:xfrm>
          <a:prstGeom prst="rect">
            <a:avLst/>
          </a:prstGeom>
        </p:spPr>
      </p:pic>
      <p:pic>
        <p:nvPicPr>
          <p:cNvPr id="4" name="forward_simulation">
            <a:hlinkClick r:id="" action="ppaction://media"/>
            <a:extLst>
              <a:ext uri="{FF2B5EF4-FFF2-40B4-BE49-F238E27FC236}">
                <a16:creationId xmlns:a16="http://schemas.microsoft.com/office/drawing/2014/main" id="{9EF76522-160D-4CF5-B19A-F974436922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91681" y="1914062"/>
            <a:ext cx="11704637" cy="6583363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33EC6D70-25C4-46F8-B50C-1035BD2DE56A}"/>
              </a:ext>
            </a:extLst>
          </p:cNvPr>
          <p:cNvSpPr txBox="1"/>
          <p:nvPr/>
        </p:nvSpPr>
        <p:spPr>
          <a:xfrm>
            <a:off x="2643763" y="8776074"/>
            <a:ext cx="1302818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Mô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phỏng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robot di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chuyển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từ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vị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trí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(0,0,0)deg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đến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(90,90,90)deg</a:t>
            </a:r>
          </a:p>
        </p:txBody>
      </p:sp>
    </p:spTree>
    <p:extLst>
      <p:ext uri="{BB962C8B-B14F-4D97-AF65-F5344CB8AC3E}">
        <p14:creationId xmlns:p14="http://schemas.microsoft.com/office/powerpoint/2010/main" val="40394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4876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7. MÔ PHỎNG ROBOT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3476311-B331-40E8-A939-ACD5F1DBFF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  <p:sp>
        <p:nvSpPr>
          <p:cNvPr id="35" name="TextBox 4">
            <a:extLst>
              <a:ext uri="{FF2B5EF4-FFF2-40B4-BE49-F238E27FC236}">
                <a16:creationId xmlns:a16="http://schemas.microsoft.com/office/drawing/2014/main" id="{032AD3C5-DB0C-4B62-B26E-78E12C2BB321}"/>
              </a:ext>
            </a:extLst>
          </p:cNvPr>
          <p:cNvSpPr txBox="1"/>
          <p:nvPr/>
        </p:nvSpPr>
        <p:spPr>
          <a:xfrm>
            <a:off x="609600" y="1243687"/>
            <a:ext cx="6553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7.2.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Mô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phỏng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bài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toán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ngược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782B3CF4-3D1B-4C25-B776-4BF9FBAE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96041" y="1737095"/>
            <a:ext cx="3282359" cy="3383875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FA2F2285-6F27-4F88-A9AF-A6F74F2A573E}"/>
              </a:ext>
            </a:extLst>
          </p:cNvPr>
          <p:cNvSpPr txBox="1"/>
          <p:nvPr/>
        </p:nvSpPr>
        <p:spPr>
          <a:xfrm>
            <a:off x="609599" y="2097950"/>
            <a:ext cx="11430001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Thực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hiện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chọn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tọa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độ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các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điểm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nút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thỏa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điểu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kiện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4CE39-F2C1-43DA-B8B7-0404646C0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49" y="3759906"/>
            <a:ext cx="5791200" cy="5073284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5BB87565-6341-4A82-B774-EAD71288CBDC}"/>
              </a:ext>
            </a:extLst>
          </p:cNvPr>
          <p:cNvSpPr txBox="1"/>
          <p:nvPr/>
        </p:nvSpPr>
        <p:spPr>
          <a:xfrm>
            <a:off x="5093781" y="9040621"/>
            <a:ext cx="8100437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Chọn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các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điểm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mút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để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thực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hiện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vẽ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chữ</a:t>
            </a:r>
            <a:endParaRPr kumimoji="0" lang="en-US" sz="3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2A5C638C-729A-41FD-A029-0563D3CFD6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235181"/>
              </p:ext>
            </p:extLst>
          </p:nvPr>
        </p:nvGraphicFramePr>
        <p:xfrm>
          <a:off x="609599" y="2656594"/>
          <a:ext cx="8956675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301920" imgH="406080" progId="Equation.DSMT4">
                  <p:embed/>
                </p:oleObj>
              </mc:Choice>
              <mc:Fallback>
                <p:oleObj name="Equation" r:id="rId5" imgW="3301920" imgH="40608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364F343-509D-4137-ACFF-2B266052F3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599" y="2656594"/>
                        <a:ext cx="8956675" cy="1103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4186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4876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7. MÔ PHỎNG ROBOT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3476311-B331-40E8-A939-ACD5F1DBFF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  <p:sp>
        <p:nvSpPr>
          <p:cNvPr id="35" name="TextBox 4">
            <a:extLst>
              <a:ext uri="{FF2B5EF4-FFF2-40B4-BE49-F238E27FC236}">
                <a16:creationId xmlns:a16="http://schemas.microsoft.com/office/drawing/2014/main" id="{032AD3C5-DB0C-4B62-B26E-78E12C2BB321}"/>
              </a:ext>
            </a:extLst>
          </p:cNvPr>
          <p:cNvSpPr txBox="1"/>
          <p:nvPr/>
        </p:nvSpPr>
        <p:spPr>
          <a:xfrm>
            <a:off x="609600" y="1243687"/>
            <a:ext cx="6553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7.2.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Mô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phỏng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bài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toán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ngược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782B3CF4-3D1B-4C25-B776-4BF9FBAEED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396041" y="1737095"/>
            <a:ext cx="3282359" cy="3383875"/>
          </a:xfrm>
          <a:prstGeom prst="rect">
            <a:avLst/>
          </a:prstGeom>
        </p:spPr>
      </p:pic>
      <p:pic>
        <p:nvPicPr>
          <p:cNvPr id="2" name="Inverse">
            <a:hlinkClick r:id="" action="ppaction://media"/>
            <a:extLst>
              <a:ext uri="{FF2B5EF4-FFF2-40B4-BE49-F238E27FC236}">
                <a16:creationId xmlns:a16="http://schemas.microsoft.com/office/drawing/2014/main" id="{E178A371-A11C-4006-8B8D-A95661F3DB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91681" y="1910375"/>
            <a:ext cx="11704637" cy="6583363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3D334A1A-7BDC-49C2-8F76-39C2E36EA2C4}"/>
              </a:ext>
            </a:extLst>
          </p:cNvPr>
          <p:cNvSpPr txBox="1"/>
          <p:nvPr/>
        </p:nvSpPr>
        <p:spPr>
          <a:xfrm>
            <a:off x="2643763" y="8776074"/>
            <a:ext cx="1302818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Mô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phỏng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robot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vẽ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chữ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139296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4876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7. MÔ PHỎNG ROBOT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3476311-B331-40E8-A939-ACD5F1DBFF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  <p:sp>
        <p:nvSpPr>
          <p:cNvPr id="35" name="TextBox 4">
            <a:extLst>
              <a:ext uri="{FF2B5EF4-FFF2-40B4-BE49-F238E27FC236}">
                <a16:creationId xmlns:a16="http://schemas.microsoft.com/office/drawing/2014/main" id="{032AD3C5-DB0C-4B62-B26E-78E12C2BB321}"/>
              </a:ext>
            </a:extLst>
          </p:cNvPr>
          <p:cNvSpPr txBox="1"/>
          <p:nvPr/>
        </p:nvSpPr>
        <p:spPr>
          <a:xfrm>
            <a:off x="609600" y="1243687"/>
            <a:ext cx="6553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7.2.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Mô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phỏng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bài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toán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ngược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782B3CF4-3D1B-4C25-B776-4BF9FBAE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96041" y="1737095"/>
            <a:ext cx="3282359" cy="338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F10B18-6A4A-4CF4-B526-42AAAF1B5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1915291"/>
            <a:ext cx="4620270" cy="3534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91AC7B-0990-4F53-A355-D99B695E1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015" y="1915291"/>
            <a:ext cx="4734586" cy="3534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23E990-E475-4CA4-AB91-67C7E9C382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630"/>
          <a:stretch/>
        </p:blipFill>
        <p:spPr>
          <a:xfrm>
            <a:off x="4257015" y="5717756"/>
            <a:ext cx="4734586" cy="3534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B3C5B-557A-45C3-ABAD-FB25E00CA2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846"/>
          <a:stretch/>
        </p:blipFill>
        <p:spPr>
          <a:xfrm>
            <a:off x="9296400" y="5749933"/>
            <a:ext cx="4763165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68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9388" y="4807243"/>
            <a:ext cx="10336162" cy="3835758"/>
            <a:chOff x="0" y="0"/>
            <a:chExt cx="13781550" cy="5114343"/>
          </a:xfrm>
        </p:grpSpPr>
        <p:sp>
          <p:nvSpPr>
            <p:cNvPr id="3" name="TextBox 3"/>
            <p:cNvSpPr txBox="1"/>
            <p:nvPr/>
          </p:nvSpPr>
          <p:spPr>
            <a:xfrm>
              <a:off x="0" y="4662858"/>
              <a:ext cx="13781550" cy="451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6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75" b="0" i="0" u="none" strike="noStrike" kern="1200" cap="none" spc="0" normalizeH="0" baseline="0" noProof="0">
                  <a:ln>
                    <a:noFill/>
                  </a:ln>
                  <a:solidFill>
                    <a:srgbClr val="10B5BF"/>
                  </a:solidFill>
                  <a:effectLst/>
                  <a:uLnTx/>
                  <a:uFillTx/>
                  <a:latin typeface="Muli Regular"/>
                  <a:ea typeface="+mn-ea"/>
                  <a:cs typeface="+mn-cs"/>
                </a:rPr>
                <a:t>Hãy gửi cho chúng tôi! Chúng tôi hy vọng rằng bạn đã biết thêm điều gì đó mới.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3781550" cy="365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0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uli Regular Bold"/>
                  <a:ea typeface="+mn-ea"/>
                  <a:cs typeface="+mn-cs"/>
                </a:rPr>
                <a:t>Bạn có câu hỏi</a:t>
              </a:r>
            </a:p>
            <a:p>
              <a:pPr marL="0" marR="0" lvl="0" indent="0" algn="l" defTabSz="914400" rtl="0" eaLnBrk="1" fontAlgn="auto" latinLnBrk="0" hangingPunct="1">
                <a:lnSpc>
                  <a:spcPts val="10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uli Regular Bold"/>
                  <a:ea typeface="+mn-ea"/>
                  <a:cs typeface="+mn-cs"/>
                </a:rPr>
                <a:t>nào không?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2400" y="-1400753"/>
            <a:ext cx="7160084" cy="54774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698346">
            <a:off x="14843372" y="448761"/>
            <a:ext cx="2866797" cy="2955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871A7A-002E-440C-B86F-D69A9F460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201607"/>
            <a:ext cx="10628090" cy="708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52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3505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GIỚI THIỆU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67D1AC2-7FA6-4643-BCDE-69D596C9E7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  <p:pic>
        <p:nvPicPr>
          <p:cNvPr id="2" name="GHW3_new">
            <a:hlinkClick r:id="" action="ppaction://media"/>
            <a:extLst>
              <a:ext uri="{FF2B5EF4-FFF2-40B4-BE49-F238E27FC236}">
                <a16:creationId xmlns:a16="http://schemas.microsoft.com/office/drawing/2014/main" id="{34CB4F37-1C6A-4D6C-9D6A-3E0BB14263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14600" y="1243687"/>
            <a:ext cx="13258800" cy="7458075"/>
          </a:xfrm>
          <a:prstGeom prst="rect">
            <a:avLst/>
          </a:prstGeom>
        </p:spPr>
      </p:pic>
      <p:sp>
        <p:nvSpPr>
          <p:cNvPr id="25" name="TextBox 11">
            <a:extLst>
              <a:ext uri="{FF2B5EF4-FFF2-40B4-BE49-F238E27FC236}">
                <a16:creationId xmlns:a16="http://schemas.microsoft.com/office/drawing/2014/main" id="{41C48DBD-DC93-4E84-AD2D-738B859E95C7}"/>
              </a:ext>
            </a:extLst>
          </p:cNvPr>
          <p:cNvSpPr txBox="1"/>
          <p:nvPr/>
        </p:nvSpPr>
        <p:spPr>
          <a:xfrm>
            <a:off x="4833706" y="8910472"/>
            <a:ext cx="8620587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EPSON S5 Series 6 Axis Robot</a:t>
            </a:r>
          </a:p>
        </p:txBody>
      </p:sp>
    </p:spTree>
    <p:extLst>
      <p:ext uri="{BB962C8B-B14F-4D97-AF65-F5344CB8AC3E}">
        <p14:creationId xmlns:p14="http://schemas.microsoft.com/office/powerpoint/2010/main" val="250760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3505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GIỚI THIỆU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67D1AC2-7FA6-4643-BCDE-69D596C9E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C4625-04D4-4AE1-B341-B8BE410FF9A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631191"/>
            <a:ext cx="7315200" cy="7315200"/>
          </a:xfrm>
          <a:prstGeom prst="rect">
            <a:avLst/>
          </a:prstGeom>
        </p:spPr>
      </p:pic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9E5DAB6A-9196-4F2F-8142-B77C9E4C2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630788"/>
              </p:ext>
            </p:extLst>
          </p:nvPr>
        </p:nvGraphicFramePr>
        <p:xfrm>
          <a:off x="914400" y="1181100"/>
          <a:ext cx="8839200" cy="755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1229971667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5875608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0" dirty="0" err="1">
                          <a:solidFill>
                            <a:srgbClr val="10B5BF"/>
                          </a:solidFill>
                        </a:rPr>
                        <a:t>Số</a:t>
                      </a:r>
                      <a:r>
                        <a:rPr lang="en-US" sz="3200" b="0" dirty="0">
                          <a:solidFill>
                            <a:srgbClr val="10B5BF"/>
                          </a:solidFill>
                        </a:rPr>
                        <a:t> </a:t>
                      </a:r>
                      <a:r>
                        <a:rPr lang="en-US" sz="3200" b="0" dirty="0" err="1">
                          <a:solidFill>
                            <a:srgbClr val="10B5BF"/>
                          </a:solidFill>
                        </a:rPr>
                        <a:t>trục</a:t>
                      </a:r>
                      <a:endParaRPr lang="en-US" sz="3200" b="0" dirty="0">
                        <a:solidFill>
                          <a:srgbClr val="10B5B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rgbClr val="10B5BF"/>
                          </a:solidFill>
                        </a:rPr>
                        <a:t>6</a:t>
                      </a:r>
                      <a:endParaRPr lang="en-US" sz="3200" b="0" dirty="0">
                        <a:solidFill>
                          <a:srgbClr val="10B5B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4789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Tải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trọng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tối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đa</a:t>
                      </a:r>
                      <a:endParaRPr lang="en-US" sz="3200" dirty="0">
                        <a:solidFill>
                          <a:srgbClr val="10B5B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7kg</a:t>
                      </a:r>
                      <a:endParaRPr lang="en-US" sz="3200" dirty="0">
                        <a:solidFill>
                          <a:srgbClr val="10B5B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0363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Phạm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vi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hoạt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động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:</a:t>
                      </a:r>
                    </a:p>
                    <a:p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-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Trục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1</a:t>
                      </a:r>
                    </a:p>
                    <a:p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-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Trục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2</a:t>
                      </a:r>
                    </a:p>
                    <a:p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-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Trục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3</a:t>
                      </a:r>
                      <a:endParaRPr lang="en-US" sz="3200" dirty="0">
                        <a:solidFill>
                          <a:srgbClr val="10B5B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rgbClr val="10B5BF"/>
                        </a:solidFill>
                      </a:endParaRPr>
                    </a:p>
                    <a:p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[-170;170]deg</a:t>
                      </a:r>
                    </a:p>
                    <a:p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[-150;65]deg</a:t>
                      </a:r>
                    </a:p>
                    <a:p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[-70;190]deg</a:t>
                      </a:r>
                      <a:endParaRPr lang="en-US" sz="3200" dirty="0">
                        <a:solidFill>
                          <a:srgbClr val="10B5B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4723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Tốc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độ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hoạt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động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tối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đa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:</a:t>
                      </a:r>
                    </a:p>
                    <a:p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-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Trục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1</a:t>
                      </a:r>
                    </a:p>
                    <a:p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-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Trục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2</a:t>
                      </a:r>
                    </a:p>
                    <a:p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-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Trục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3</a:t>
                      </a:r>
                      <a:endParaRPr lang="en-US" sz="3200" dirty="0">
                        <a:solidFill>
                          <a:srgbClr val="10B5B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3200" dirty="0">
                        <a:solidFill>
                          <a:srgbClr val="10B5BF"/>
                        </a:solidFill>
                      </a:endParaRPr>
                    </a:p>
                    <a:p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376deg/s</a:t>
                      </a:r>
                    </a:p>
                    <a:p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350deg/s</a:t>
                      </a:r>
                    </a:p>
                    <a:p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400deg/s</a:t>
                      </a:r>
                      <a:endParaRPr lang="en-US" sz="3200" dirty="0">
                        <a:solidFill>
                          <a:srgbClr val="10B5B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346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Tầm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vươn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dài</a:t>
                      </a:r>
                      <a:endParaRPr lang="en-US" sz="3200" dirty="0">
                        <a:solidFill>
                          <a:srgbClr val="10B5B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706mm</a:t>
                      </a:r>
                      <a:endParaRPr lang="en-US" sz="3200" dirty="0">
                        <a:solidFill>
                          <a:srgbClr val="10B5B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707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Tầm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vươn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cao</a:t>
                      </a:r>
                      <a:endParaRPr lang="en-US" sz="3200" dirty="0">
                        <a:solidFill>
                          <a:srgbClr val="10B5B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948mm</a:t>
                      </a:r>
                      <a:endParaRPr lang="en-US" sz="3200" dirty="0">
                        <a:solidFill>
                          <a:srgbClr val="10B5B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56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Sai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số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lặp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lại</a:t>
                      </a:r>
                      <a:endParaRPr lang="en-US" sz="3200" dirty="0">
                        <a:solidFill>
                          <a:srgbClr val="10B5B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+/-0.02mm</a:t>
                      </a:r>
                      <a:endParaRPr lang="en-US" sz="3200" dirty="0">
                        <a:solidFill>
                          <a:srgbClr val="10B5B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116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Khối</a:t>
                      </a:r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10B5BF"/>
                          </a:solidFill>
                        </a:rPr>
                        <a:t>lượng</a:t>
                      </a:r>
                      <a:endParaRPr lang="en-US" sz="3200" dirty="0">
                        <a:solidFill>
                          <a:srgbClr val="10B5B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10B5BF"/>
                          </a:solidFill>
                        </a:rPr>
                        <a:t>36kg</a:t>
                      </a:r>
                      <a:endParaRPr lang="en-US" sz="3200" dirty="0">
                        <a:solidFill>
                          <a:srgbClr val="10B5B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4263803"/>
                  </a:ext>
                </a:extLst>
              </a:tr>
            </a:tbl>
          </a:graphicData>
        </a:graphic>
      </p:graphicFrame>
      <p:sp>
        <p:nvSpPr>
          <p:cNvPr id="26" name="TextBox 11">
            <a:extLst>
              <a:ext uri="{FF2B5EF4-FFF2-40B4-BE49-F238E27FC236}">
                <a16:creationId xmlns:a16="http://schemas.microsoft.com/office/drawing/2014/main" id="{B2C859C5-FC01-46D3-A563-6EA771346A87}"/>
              </a:ext>
            </a:extLst>
          </p:cNvPr>
          <p:cNvSpPr txBox="1"/>
          <p:nvPr/>
        </p:nvSpPr>
        <p:spPr>
          <a:xfrm>
            <a:off x="1023706" y="8897432"/>
            <a:ext cx="8620587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</a:p>
        </p:txBody>
      </p:sp>
    </p:spTree>
    <p:extLst>
      <p:ext uri="{BB962C8B-B14F-4D97-AF65-F5344CB8AC3E}">
        <p14:creationId xmlns:p14="http://schemas.microsoft.com/office/powerpoint/2010/main" val="1929782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708154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10B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ĐẶT HỆ TỌA ĐỘ CHO ROBOT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6">
            <a:extLst>
              <a:ext uri="{FF2B5EF4-FFF2-40B4-BE49-F238E27FC236}">
                <a16:creationId xmlns:a16="http://schemas.microsoft.com/office/drawing/2014/main" id="{4920610E-2CE9-4842-88D7-4F20CE5D6C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65622" y="1028700"/>
            <a:ext cx="7641615" cy="5845836"/>
          </a:xfrm>
          <a:prstGeom prst="rect">
            <a:avLst/>
          </a:prstGeom>
        </p:spPr>
      </p:pic>
      <p:sp>
        <p:nvSpPr>
          <p:cNvPr id="25" name="TextBox 4">
            <a:extLst>
              <a:ext uri="{FF2B5EF4-FFF2-40B4-BE49-F238E27FC236}">
                <a16:creationId xmlns:a16="http://schemas.microsoft.com/office/drawing/2014/main" id="{3E380BEB-1F7F-457F-B91C-4393DB5D4319}"/>
              </a:ext>
            </a:extLst>
          </p:cNvPr>
          <p:cNvSpPr txBox="1"/>
          <p:nvPr/>
        </p:nvSpPr>
        <p:spPr>
          <a:xfrm>
            <a:off x="609600" y="1243687"/>
            <a:ext cx="3200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.1.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Đặt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vấn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đề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29AD0E-DB6C-496E-9080-CED67C1EA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244" y="2189417"/>
            <a:ext cx="8034538" cy="5876993"/>
          </a:xfrm>
          <a:prstGeom prst="rect">
            <a:avLst/>
          </a:prstGeom>
        </p:spPr>
      </p:pic>
      <p:sp>
        <p:nvSpPr>
          <p:cNvPr id="29" name="TextBox 11">
            <a:extLst>
              <a:ext uri="{FF2B5EF4-FFF2-40B4-BE49-F238E27FC236}">
                <a16:creationId xmlns:a16="http://schemas.microsoft.com/office/drawing/2014/main" id="{76AF4CFF-8DB5-4ACE-A1F0-6FC1814E32E2}"/>
              </a:ext>
            </a:extLst>
          </p:cNvPr>
          <p:cNvSpPr txBox="1"/>
          <p:nvPr/>
        </p:nvSpPr>
        <p:spPr>
          <a:xfrm>
            <a:off x="1683182" y="8336145"/>
            <a:ext cx="5887373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lệch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trục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khâu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khâu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FAC90F1-2EB9-49F9-A053-BE6C4E569B5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" y="2189417"/>
            <a:ext cx="8034538" cy="5876991"/>
          </a:xfrm>
          <a:prstGeom prst="rect">
            <a:avLst/>
          </a:prstGeom>
        </p:spPr>
      </p:pic>
      <p:sp>
        <p:nvSpPr>
          <p:cNvPr id="31" name="TextBox 11">
            <a:extLst>
              <a:ext uri="{FF2B5EF4-FFF2-40B4-BE49-F238E27FC236}">
                <a16:creationId xmlns:a16="http://schemas.microsoft.com/office/drawing/2014/main" id="{47BF49D8-89BA-4692-B6E4-4041A9594046}"/>
              </a:ext>
            </a:extLst>
          </p:cNvPr>
          <p:cNvSpPr txBox="1"/>
          <p:nvPr/>
        </p:nvSpPr>
        <p:spPr>
          <a:xfrm>
            <a:off x="10745826" y="8559023"/>
            <a:ext cx="5887373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735F75-E81B-4440-BCE8-ABF7AFD8A3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86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708154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ĐẶT HỆ TỌA ĐỘ CHO ROBOT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4">
            <a:extLst>
              <a:ext uri="{FF2B5EF4-FFF2-40B4-BE49-F238E27FC236}">
                <a16:creationId xmlns:a16="http://schemas.microsoft.com/office/drawing/2014/main" id="{3E380BEB-1F7F-457F-B91C-4393DB5D4319}"/>
              </a:ext>
            </a:extLst>
          </p:cNvPr>
          <p:cNvSpPr txBox="1"/>
          <p:nvPr/>
        </p:nvSpPr>
        <p:spPr>
          <a:xfrm>
            <a:off x="609600" y="1243687"/>
            <a:ext cx="3200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2.1.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Đặt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vấn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đề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47BF49D8-89BA-4692-B6E4-4041A9594046}"/>
              </a:ext>
            </a:extLst>
          </p:cNvPr>
          <p:cNvSpPr txBox="1"/>
          <p:nvPr/>
        </p:nvSpPr>
        <p:spPr>
          <a:xfrm>
            <a:off x="1530782" y="8334603"/>
            <a:ext cx="5887373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Quy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đổi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khâu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3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thành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khâu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giả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định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mới</a:t>
            </a:r>
            <a:endParaRPr kumimoji="0" lang="en-US" sz="3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FBDD7A-92F7-4138-9722-2EC3A5CA0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89417"/>
            <a:ext cx="8034538" cy="58739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1">
                <a:extLst>
                  <a:ext uri="{FF2B5EF4-FFF2-40B4-BE49-F238E27FC236}">
                    <a16:creationId xmlns:a16="http://schemas.microsoft.com/office/drawing/2014/main" id="{32201D1D-95ED-4EB0-81DA-824528E7FB23}"/>
                  </a:ext>
                </a:extLst>
              </p:cNvPr>
              <p:cNvSpPr txBox="1"/>
              <p:nvPr/>
            </p:nvSpPr>
            <p:spPr>
              <a:xfrm>
                <a:off x="9371229" y="6267960"/>
                <a:ext cx="7315200" cy="179536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ts val="3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kumimoji="0" 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kumimoji="0" 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defTabSz="914400" rtl="0" eaLnBrk="1" fontAlgn="auto" latinLnBrk="0" hangingPunct="1">
                  <a:lnSpc>
                    <a:spcPts val="3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3600" i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3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3600" i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4675" marR="0" lvl="0" algn="just" defTabSz="914400" rtl="0" eaLnBrk="1" fontAlgn="auto" latinLnBrk="0" hangingPunct="1">
                  <a:lnSpc>
                    <a:spcPts val="3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40</m:t>
                              </m:r>
                            </m:e>
                            <m:sup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144.57</m:t>
                              </m:r>
                            </m:e>
                            <m:sup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kumimoji="0" 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=150 (</m:t>
                      </m:r>
                      <m:r>
                        <a:rPr kumimoji="0" 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𝑚𝑚</m:t>
                      </m:r>
                      <m:r>
                        <a:rPr kumimoji="0" 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1">
                <a:extLst>
                  <a:ext uri="{FF2B5EF4-FFF2-40B4-BE49-F238E27FC236}">
                    <a16:creationId xmlns:a16="http://schemas.microsoft.com/office/drawing/2014/main" id="{32201D1D-95ED-4EB0-81DA-824528E7F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229" y="6267960"/>
                <a:ext cx="7315200" cy="1795363"/>
              </a:xfrm>
              <a:prstGeom prst="rect">
                <a:avLst/>
              </a:prstGeom>
              <a:blipFill>
                <a:blip r:embed="rId4"/>
                <a:stretch>
                  <a:fillRect l="-1583" t="-23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515CEB6-E693-4707-9C02-4D87F93C06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FA6740-1610-4EFF-85B2-4A5676357F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264" y="1699207"/>
            <a:ext cx="6021171" cy="376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69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708154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ĐẶT HỆ TỌA ĐỘ CHO ROBOT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6">
            <a:extLst>
              <a:ext uri="{FF2B5EF4-FFF2-40B4-BE49-F238E27FC236}">
                <a16:creationId xmlns:a16="http://schemas.microsoft.com/office/drawing/2014/main" id="{4920610E-2CE9-4842-88D7-4F20CE5D6C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65622" y="1028700"/>
            <a:ext cx="7641615" cy="5845836"/>
          </a:xfrm>
          <a:prstGeom prst="rect">
            <a:avLst/>
          </a:prstGeom>
        </p:spPr>
      </p:pic>
      <p:sp>
        <p:nvSpPr>
          <p:cNvPr id="25" name="TextBox 4">
            <a:extLst>
              <a:ext uri="{FF2B5EF4-FFF2-40B4-BE49-F238E27FC236}">
                <a16:creationId xmlns:a16="http://schemas.microsoft.com/office/drawing/2014/main" id="{3E380BEB-1F7F-457F-B91C-4393DB5D4319}"/>
              </a:ext>
            </a:extLst>
          </p:cNvPr>
          <p:cNvSpPr txBox="1"/>
          <p:nvPr/>
        </p:nvSpPr>
        <p:spPr>
          <a:xfrm>
            <a:off x="609600" y="1243687"/>
            <a:ext cx="3886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2.2.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Đặt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tọa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độ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B03D35-1E99-4D38-81FC-FA1667E35A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0F5C31-9651-42BA-B12C-B1648792F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5" y="1923337"/>
            <a:ext cx="11131010" cy="736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89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FE7EC61-A894-4DF2-BC45-E5A0BD14E81B}"/>
              </a:ext>
            </a:extLst>
          </p:cNvPr>
          <p:cNvSpPr txBox="1"/>
          <p:nvPr/>
        </p:nvSpPr>
        <p:spPr>
          <a:xfrm>
            <a:off x="609600" y="364601"/>
            <a:ext cx="48006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10B5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ĐỘNG HỌC THUẬN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061DAC-5646-4252-B83B-26268E4C8FA2}"/>
              </a:ext>
            </a:extLst>
          </p:cNvPr>
          <p:cNvCxnSpPr>
            <a:cxnSpLocks/>
          </p:cNvCxnSpPr>
          <p:nvPr/>
        </p:nvCxnSpPr>
        <p:spPr>
          <a:xfrm flipV="1">
            <a:off x="0" y="1034976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>
            <a:extLst>
              <a:ext uri="{FF2B5EF4-FFF2-40B4-BE49-F238E27FC236}">
                <a16:creationId xmlns:a16="http://schemas.microsoft.com/office/drawing/2014/main" id="{14B29936-A338-42A9-9097-E88186663E28}"/>
              </a:ext>
            </a:extLst>
          </p:cNvPr>
          <p:cNvSpPr txBox="1"/>
          <p:nvPr/>
        </p:nvSpPr>
        <p:spPr>
          <a:xfrm>
            <a:off x="13855" y="9715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KỸ THUẬT ROBOT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065A4E8-EA3B-4F91-80BE-686B90C4BB34}"/>
              </a:ext>
            </a:extLst>
          </p:cNvPr>
          <p:cNvSpPr txBox="1"/>
          <p:nvPr/>
        </p:nvSpPr>
        <p:spPr>
          <a:xfrm>
            <a:off x="13563600" y="9715499"/>
            <a:ext cx="4572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B5B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HATD_ROBOT Group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69C7CD-BE68-49DD-A49C-E3A9ED9B2AC5}"/>
              </a:ext>
            </a:extLst>
          </p:cNvPr>
          <p:cNvCxnSpPr>
            <a:cxnSpLocks/>
          </p:cNvCxnSpPr>
          <p:nvPr/>
        </p:nvCxnSpPr>
        <p:spPr>
          <a:xfrm flipV="1">
            <a:off x="13855" y="9503565"/>
            <a:ext cx="18288000" cy="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4">
            <a:extLst>
              <a:ext uri="{FF2B5EF4-FFF2-40B4-BE49-F238E27FC236}">
                <a16:creationId xmlns:a16="http://schemas.microsoft.com/office/drawing/2014/main" id="{3E380BEB-1F7F-457F-B91C-4393DB5D4319}"/>
              </a:ext>
            </a:extLst>
          </p:cNvPr>
          <p:cNvSpPr txBox="1"/>
          <p:nvPr/>
        </p:nvSpPr>
        <p:spPr>
          <a:xfrm>
            <a:off x="609600" y="1243687"/>
            <a:ext cx="87630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.1.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Bảng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thông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số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Denavit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Hartenberg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B1B2BA73-D75E-4BD3-B678-368EBA156925}"/>
              </a:ext>
            </a:extLst>
          </p:cNvPr>
          <p:cNvSpPr txBox="1"/>
          <p:nvPr/>
        </p:nvSpPr>
        <p:spPr>
          <a:xfrm>
            <a:off x="2047413" y="8129922"/>
            <a:ext cx="5887373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600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09A3AA5-F08E-40EE-830E-2491E16BC4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9684824"/>
                  </p:ext>
                </p:extLst>
              </p:nvPr>
            </p:nvGraphicFramePr>
            <p:xfrm>
              <a:off x="9372600" y="2333350"/>
              <a:ext cx="8437721" cy="49373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90600">
                      <a:extLst>
                        <a:ext uri="{9D8B030D-6E8A-4147-A177-3AD203B41FA5}">
                          <a16:colId xmlns:a16="http://schemas.microsoft.com/office/drawing/2014/main" val="1196642445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787039189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43219572"/>
                        </a:ext>
                      </a:extLst>
                    </a:gridCol>
                    <a:gridCol w="1958679">
                      <a:extLst>
                        <a:ext uri="{9D8B030D-6E8A-4147-A177-3AD203B41FA5}">
                          <a16:colId xmlns:a16="http://schemas.microsoft.com/office/drawing/2014/main" val="948656634"/>
                        </a:ext>
                      </a:extLst>
                    </a:gridCol>
                    <a:gridCol w="1678442">
                      <a:extLst>
                        <a:ext uri="{9D8B030D-6E8A-4147-A177-3AD203B41FA5}">
                          <a16:colId xmlns:a16="http://schemas.microsoft.com/office/drawing/2014/main" val="3919527452"/>
                        </a:ext>
                      </a:extLst>
                    </a:gridCol>
                  </a:tblGrid>
                  <a:tr h="12343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smtClean="0">
                                    <a:solidFill>
                                      <a:srgbClr val="00B0F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36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36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36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b="1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36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36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8984540"/>
                      </a:ext>
                    </a:extLst>
                  </a:tr>
                  <a:tr h="12343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3600" dirty="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6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6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smtClean="0">
                                    <a:solidFill>
                                      <a:srgbClr val="00B0F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−90°</m:t>
                                </m:r>
                              </m:oMath>
                            </m:oMathPara>
                          </a14:m>
                          <a:endParaRPr lang="en-US" sz="36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36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36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b="1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25680276"/>
                      </a:ext>
                    </a:extLst>
                  </a:tr>
                  <a:tr h="12343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3600" dirty="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36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6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3600" dirty="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6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3600" dirty="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6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36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31201198"/>
                      </a:ext>
                    </a:extLst>
                  </a:tr>
                  <a:tr h="12343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360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en-US" sz="3600" b="1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6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smtClean="0">
                                    <a:solidFill>
                                      <a:srgbClr val="00B0F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−90°</m:t>
                                </m:r>
                              </m:oMath>
                            </m:oMathPara>
                          </a14:m>
                          <a:endParaRPr lang="en-US" sz="3600" b="1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3600" dirty="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6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360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433277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09A3AA5-F08E-40EE-830E-2491E16BC4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9684824"/>
                  </p:ext>
                </p:extLst>
              </p:nvPr>
            </p:nvGraphicFramePr>
            <p:xfrm>
              <a:off x="9372600" y="2333350"/>
              <a:ext cx="8437721" cy="49373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90600">
                      <a:extLst>
                        <a:ext uri="{9D8B030D-6E8A-4147-A177-3AD203B41FA5}">
                          <a16:colId xmlns:a16="http://schemas.microsoft.com/office/drawing/2014/main" val="1196642445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787039189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43219572"/>
                        </a:ext>
                      </a:extLst>
                    </a:gridCol>
                    <a:gridCol w="1958679">
                      <a:extLst>
                        <a:ext uri="{9D8B030D-6E8A-4147-A177-3AD203B41FA5}">
                          <a16:colId xmlns:a16="http://schemas.microsoft.com/office/drawing/2014/main" val="948656634"/>
                        </a:ext>
                      </a:extLst>
                    </a:gridCol>
                    <a:gridCol w="1678442">
                      <a:extLst>
                        <a:ext uri="{9D8B030D-6E8A-4147-A177-3AD203B41FA5}">
                          <a16:colId xmlns:a16="http://schemas.microsoft.com/office/drawing/2014/main" val="3919527452"/>
                        </a:ext>
                      </a:extLst>
                    </a:gridCol>
                  </a:tblGrid>
                  <a:tr h="12343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40" t="-1478" r="-753374" b="-302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40" t="-1478" r="-327875" b="-302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4024" t="-1478" r="-178402" b="-302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6417" t="-1478" r="-87850" b="-302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2899" t="-1478" r="-2174" b="-3024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8984540"/>
                      </a:ext>
                    </a:extLst>
                  </a:tr>
                  <a:tr h="12343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3600" dirty="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6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40" t="-101478" r="-327875" b="-202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4024" t="-101478" r="-178402" b="-202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6417" t="-101478" r="-87850" b="-202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2899" t="-101478" r="-2174" b="-2024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5680276"/>
                      </a:ext>
                    </a:extLst>
                  </a:tr>
                  <a:tr h="12343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3600" dirty="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36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40" t="-202475" r="-327875" b="-103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3600" dirty="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6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3600" dirty="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6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2899" t="-202475" r="-2174" b="-1034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1201198"/>
                      </a:ext>
                    </a:extLst>
                  </a:tr>
                  <a:tr h="12343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360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en-US" sz="3600" b="1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840" t="-300985" r="-327875" b="-29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4024" t="-300985" r="-178402" b="-29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3600" dirty="0">
                              <a:solidFill>
                                <a:srgbClr val="00B0F0"/>
                              </a:solidFill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600" b="1" dirty="0">
                            <a:solidFill>
                              <a:srgbClr val="00B0F0"/>
                            </a:solidFill>
                            <a:effectLst/>
                            <a:latin typeface="Arial" panose="020B0604020202020204" pitchFamily="34" charset="0"/>
                            <a:ea typeface="DengXia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5557" marR="115557" marT="0" marB="0">
                        <a:lnL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2899" t="-300985" r="-2174" b="-29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33277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7">
                <a:extLst>
                  <a:ext uri="{FF2B5EF4-FFF2-40B4-BE49-F238E27FC236}">
                    <a16:creationId xmlns:a16="http://schemas.microsoft.com/office/drawing/2014/main" id="{E709B3D0-5ADA-4066-B1DB-744FBCA1369F}"/>
                  </a:ext>
                </a:extLst>
              </p:cNvPr>
              <p:cNvSpPr txBox="1"/>
              <p:nvPr/>
            </p:nvSpPr>
            <p:spPr>
              <a:xfrm>
                <a:off x="9372600" y="7905502"/>
                <a:ext cx="5887371" cy="134652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sz="3600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Với:</a:t>
                </a:r>
              </a:p>
              <a:p>
                <a:pPr>
                  <a:lnSpc>
                    <a:spcPts val="35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=88</m:t>
                      </m:r>
                      <m:r>
                        <a:rPr lang="en-US" sz="3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𝑚𝑚</m:t>
                      </m:r>
                      <m:r>
                        <a:rPr lang="en-US" sz="3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=126.5</m:t>
                      </m:r>
                      <m:r>
                        <a:rPr lang="en-US" sz="3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𝑚𝑚</m:t>
                      </m:r>
                      <m:r>
                        <a:rPr lang="en-US" sz="3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</m:oMath>
                  </m:oMathPara>
                </a14:m>
                <a:endParaRPr lang="en-US" sz="3600" b="0" i="1" dirty="0">
                  <a:solidFill>
                    <a:srgbClr val="FFFFFF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ts val="35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=310</m:t>
                      </m:r>
                      <m:r>
                        <a:rPr lang="en-US" sz="3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𝑚𝑚</m:t>
                      </m:r>
                      <m:r>
                        <a:rPr lang="en-US" sz="3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=150</m:t>
                      </m:r>
                      <m:r>
                        <a:rPr lang="en-US" sz="36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𝑚𝑚</m:t>
                      </m:r>
                    </m:oMath>
                  </m:oMathPara>
                </a14:m>
                <a:endParaRPr lang="en-US" sz="36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7">
                <a:extLst>
                  <a:ext uri="{FF2B5EF4-FFF2-40B4-BE49-F238E27FC236}">
                    <a16:creationId xmlns:a16="http://schemas.microsoft.com/office/drawing/2014/main" id="{E709B3D0-5ADA-4066-B1DB-744FBCA13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7905502"/>
                <a:ext cx="5887371" cy="1346522"/>
              </a:xfrm>
              <a:prstGeom prst="rect">
                <a:avLst/>
              </a:prstGeom>
              <a:blipFill>
                <a:blip r:embed="rId4"/>
                <a:stretch>
                  <a:fillRect l="-4767" t="-18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3456860-34E4-4410-BA7D-D226EC0345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394" y="14109"/>
            <a:ext cx="1160206" cy="10548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1C1FC7-E3CF-487B-A54B-B02BEEA71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333350"/>
            <a:ext cx="8305801" cy="549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89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1220</Words>
  <Application>Microsoft Office PowerPoint</Application>
  <PresentationFormat>Custom</PresentationFormat>
  <Paragraphs>277</Paragraphs>
  <Slides>34</Slides>
  <Notes>2</Notes>
  <HiddenSlides>0</HiddenSlides>
  <MMClips>3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Muli Regular Bold</vt:lpstr>
      <vt:lpstr>Cambria Math</vt:lpstr>
      <vt:lpstr>Calibri</vt:lpstr>
      <vt:lpstr>Muli Regular</vt:lpstr>
      <vt:lpstr>Office Theme</vt:lpstr>
      <vt:lpstr>Equation</vt:lpstr>
      <vt:lpstr>MathType 7.0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Đen Hiện đại Công nghệ Bản thuyết trình Phát biểu</dc:title>
  <cp:lastModifiedBy>anhbinh107@gmail.com</cp:lastModifiedBy>
  <cp:revision>132</cp:revision>
  <dcterms:created xsi:type="dcterms:W3CDTF">2006-08-16T00:00:00Z</dcterms:created>
  <dcterms:modified xsi:type="dcterms:W3CDTF">2022-08-22T07:01:31Z</dcterms:modified>
  <dc:identifier>DAFJZ3AJMWo</dc:identifier>
</cp:coreProperties>
</file>